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39" r:id="rId4"/>
  </p:sldMasterIdLst>
  <p:notesMasterIdLst>
    <p:notesMasterId r:id="rId18"/>
  </p:notesMasterIdLst>
  <p:handoutMasterIdLst>
    <p:handoutMasterId r:id="rId19"/>
  </p:handoutMasterIdLst>
  <p:sldIdLst>
    <p:sldId id="400" r:id="rId5"/>
    <p:sldId id="404" r:id="rId6"/>
    <p:sldId id="403" r:id="rId7"/>
    <p:sldId id="410" r:id="rId8"/>
    <p:sldId id="405" r:id="rId9"/>
    <p:sldId id="445" r:id="rId10"/>
    <p:sldId id="409" r:id="rId11"/>
    <p:sldId id="412" r:id="rId12"/>
    <p:sldId id="407" r:id="rId13"/>
    <p:sldId id="411" r:id="rId14"/>
    <p:sldId id="408" r:id="rId15"/>
    <p:sldId id="402" r:id="rId16"/>
    <p:sldId id="275" r:id="rId17"/>
  </p:sldIdLst>
  <p:sldSz cx="18288000" cy="10287000"/>
  <p:notesSz cx="7010400" cy="9296400"/>
  <p:defaultTextStyle>
    <a:defPPr>
      <a:defRPr lang="en-US"/>
    </a:defPPr>
    <a:lvl1pPr algn="l" rtl="0" eaLnBrk="0" fontAlgn="base" hangingPunct="0">
      <a:spcBef>
        <a:spcPct val="0"/>
      </a:spcBef>
      <a:spcAft>
        <a:spcPct val="0"/>
      </a:spcAft>
      <a:defRPr kern="1200">
        <a:solidFill>
          <a:schemeClr val="tx1"/>
        </a:solidFill>
        <a:latin typeface="Garamond" pitchFamily="18" charset="0"/>
        <a:ea typeface="+mn-ea"/>
        <a:cs typeface="+mn-cs"/>
      </a:defRPr>
    </a:lvl1pPr>
    <a:lvl2pPr marL="816422" algn="l" rtl="0" eaLnBrk="0" fontAlgn="base" hangingPunct="0">
      <a:spcBef>
        <a:spcPct val="0"/>
      </a:spcBef>
      <a:spcAft>
        <a:spcPct val="0"/>
      </a:spcAft>
      <a:defRPr kern="1200">
        <a:solidFill>
          <a:schemeClr val="tx1"/>
        </a:solidFill>
        <a:latin typeface="Garamond" pitchFamily="18" charset="0"/>
        <a:ea typeface="+mn-ea"/>
        <a:cs typeface="+mn-cs"/>
      </a:defRPr>
    </a:lvl2pPr>
    <a:lvl3pPr marL="1632844" algn="l" rtl="0" eaLnBrk="0" fontAlgn="base" hangingPunct="0">
      <a:spcBef>
        <a:spcPct val="0"/>
      </a:spcBef>
      <a:spcAft>
        <a:spcPct val="0"/>
      </a:spcAft>
      <a:defRPr kern="1200">
        <a:solidFill>
          <a:schemeClr val="tx1"/>
        </a:solidFill>
        <a:latin typeface="Garamond" pitchFamily="18" charset="0"/>
        <a:ea typeface="+mn-ea"/>
        <a:cs typeface="+mn-cs"/>
      </a:defRPr>
    </a:lvl3pPr>
    <a:lvl4pPr marL="2449266" algn="l" rtl="0" eaLnBrk="0" fontAlgn="base" hangingPunct="0">
      <a:spcBef>
        <a:spcPct val="0"/>
      </a:spcBef>
      <a:spcAft>
        <a:spcPct val="0"/>
      </a:spcAft>
      <a:defRPr kern="1200">
        <a:solidFill>
          <a:schemeClr val="tx1"/>
        </a:solidFill>
        <a:latin typeface="Garamond" pitchFamily="18" charset="0"/>
        <a:ea typeface="+mn-ea"/>
        <a:cs typeface="+mn-cs"/>
      </a:defRPr>
    </a:lvl4pPr>
    <a:lvl5pPr marL="3265688" algn="l" rtl="0" eaLnBrk="0" fontAlgn="base" hangingPunct="0">
      <a:spcBef>
        <a:spcPct val="0"/>
      </a:spcBef>
      <a:spcAft>
        <a:spcPct val="0"/>
      </a:spcAft>
      <a:defRPr kern="1200">
        <a:solidFill>
          <a:schemeClr val="tx1"/>
        </a:solidFill>
        <a:latin typeface="Garamond" pitchFamily="18" charset="0"/>
        <a:ea typeface="+mn-ea"/>
        <a:cs typeface="+mn-cs"/>
      </a:defRPr>
    </a:lvl5pPr>
    <a:lvl6pPr marL="4082110" algn="l" defTabSz="1632844" rtl="0" eaLnBrk="1" latinLnBrk="0" hangingPunct="1">
      <a:defRPr kern="1200">
        <a:solidFill>
          <a:schemeClr val="tx1"/>
        </a:solidFill>
        <a:latin typeface="Garamond" pitchFamily="18" charset="0"/>
        <a:ea typeface="+mn-ea"/>
        <a:cs typeface="+mn-cs"/>
      </a:defRPr>
    </a:lvl6pPr>
    <a:lvl7pPr marL="4898532" algn="l" defTabSz="1632844" rtl="0" eaLnBrk="1" latinLnBrk="0" hangingPunct="1">
      <a:defRPr kern="1200">
        <a:solidFill>
          <a:schemeClr val="tx1"/>
        </a:solidFill>
        <a:latin typeface="Garamond" pitchFamily="18" charset="0"/>
        <a:ea typeface="+mn-ea"/>
        <a:cs typeface="+mn-cs"/>
      </a:defRPr>
    </a:lvl7pPr>
    <a:lvl8pPr marL="5714954" algn="l" defTabSz="1632844" rtl="0" eaLnBrk="1" latinLnBrk="0" hangingPunct="1">
      <a:defRPr kern="1200">
        <a:solidFill>
          <a:schemeClr val="tx1"/>
        </a:solidFill>
        <a:latin typeface="Garamond" pitchFamily="18" charset="0"/>
        <a:ea typeface="+mn-ea"/>
        <a:cs typeface="+mn-cs"/>
      </a:defRPr>
    </a:lvl8pPr>
    <a:lvl9pPr marL="6531376" algn="l" defTabSz="1632844" rtl="0" eaLnBrk="1" latinLnBrk="0" hangingPunct="1">
      <a:defRPr kern="1200">
        <a:solidFill>
          <a:schemeClr val="tx1"/>
        </a:solidFill>
        <a:latin typeface="Garamond" pitchFamily="18" charset="0"/>
        <a:ea typeface="+mn-ea"/>
        <a:cs typeface="+mn-cs"/>
      </a:defRPr>
    </a:lvl9pPr>
  </p:defaultTextStyle>
  <p:extLst>
    <p:ext uri="{EFAFB233-063F-42B5-8137-9DF3F51BA10A}">
      <p15:sldGuideLst xmlns:p15="http://schemas.microsoft.com/office/powerpoint/2012/main">
        <p15:guide id="1" orient="horz" pos="3240">
          <p15:clr>
            <a:srgbClr val="A4A3A4"/>
          </p15:clr>
        </p15:guide>
        <p15:guide id="2" pos="57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95E"/>
    <a:srgbClr val="3D7296"/>
    <a:srgbClr val="6A9EC2"/>
    <a:srgbClr val="F700F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40" autoAdjust="0"/>
    <p:restoredTop sz="84422" autoAdjust="0"/>
  </p:normalViewPr>
  <p:slideViewPr>
    <p:cSldViewPr snapToGrid="0" snapToObjects="1">
      <p:cViewPr varScale="1">
        <p:scale>
          <a:sx n="38" d="100"/>
          <a:sy n="38" d="100"/>
        </p:scale>
        <p:origin x="896" y="36"/>
      </p:cViewPr>
      <p:guideLst>
        <p:guide orient="horz" pos="3240"/>
        <p:guide pos="57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38A7BD6A-383E-964C-AD92-23F37B2395A1}" type="datetimeFigureOut">
              <a:rPr lang="en-US" smtClean="0"/>
              <a:t>7/12/2021</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BD90456C-B818-6348-AF78-71CBB3499823}" type="slidenum">
              <a:rPr lang="en-US" smtClean="0"/>
              <a:t>‹#›</a:t>
            </a:fld>
            <a:endParaRPr lang="en-US"/>
          </a:p>
        </p:txBody>
      </p:sp>
    </p:spTree>
    <p:extLst>
      <p:ext uri="{BB962C8B-B14F-4D97-AF65-F5344CB8AC3E}">
        <p14:creationId xmlns:p14="http://schemas.microsoft.com/office/powerpoint/2010/main" val="14325677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DE075FD0-CBB3-2E43-916B-EF90ABFFEA1F}" type="datetimeFigureOut">
              <a:rPr lang="en-US" smtClean="0"/>
              <a:t>7/12/2021</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DB7C884C-2074-1E4E-8B7D-F3966173A152}" type="slidenum">
              <a:rPr lang="en-US" smtClean="0"/>
              <a:t>‹#›</a:t>
            </a:fld>
            <a:endParaRPr lang="en-US"/>
          </a:p>
        </p:txBody>
      </p:sp>
    </p:spTree>
    <p:extLst>
      <p:ext uri="{BB962C8B-B14F-4D97-AF65-F5344CB8AC3E}">
        <p14:creationId xmlns:p14="http://schemas.microsoft.com/office/powerpoint/2010/main" val="3629212088"/>
      </p:ext>
    </p:extLst>
  </p:cSld>
  <p:clrMap bg1="lt1" tx1="dk1" bg2="lt2" tx2="dk2" accent1="accent1" accent2="accent2" accent3="accent3" accent4="accent4" accent5="accent5" accent6="accent6" hlink="hlink" folHlink="folHlink"/>
  <p:notesStyle>
    <a:lvl1pPr marL="0" algn="l" defTabSz="816422" rtl="0" eaLnBrk="1" latinLnBrk="0" hangingPunct="1">
      <a:defRPr sz="2100" kern="1200">
        <a:solidFill>
          <a:schemeClr val="tx1"/>
        </a:solidFill>
        <a:latin typeface="+mn-lt"/>
        <a:ea typeface="+mn-ea"/>
        <a:cs typeface="+mn-cs"/>
      </a:defRPr>
    </a:lvl1pPr>
    <a:lvl2pPr marL="816422" algn="l" defTabSz="816422" rtl="0" eaLnBrk="1" latinLnBrk="0" hangingPunct="1">
      <a:defRPr sz="2100" kern="1200">
        <a:solidFill>
          <a:schemeClr val="tx1"/>
        </a:solidFill>
        <a:latin typeface="+mn-lt"/>
        <a:ea typeface="+mn-ea"/>
        <a:cs typeface="+mn-cs"/>
      </a:defRPr>
    </a:lvl2pPr>
    <a:lvl3pPr marL="1632844" algn="l" defTabSz="816422" rtl="0" eaLnBrk="1" latinLnBrk="0" hangingPunct="1">
      <a:defRPr sz="2100" kern="1200">
        <a:solidFill>
          <a:schemeClr val="tx1"/>
        </a:solidFill>
        <a:latin typeface="+mn-lt"/>
        <a:ea typeface="+mn-ea"/>
        <a:cs typeface="+mn-cs"/>
      </a:defRPr>
    </a:lvl3pPr>
    <a:lvl4pPr marL="2449266" algn="l" defTabSz="816422" rtl="0" eaLnBrk="1" latinLnBrk="0" hangingPunct="1">
      <a:defRPr sz="2100" kern="1200">
        <a:solidFill>
          <a:schemeClr val="tx1"/>
        </a:solidFill>
        <a:latin typeface="+mn-lt"/>
        <a:ea typeface="+mn-ea"/>
        <a:cs typeface="+mn-cs"/>
      </a:defRPr>
    </a:lvl4pPr>
    <a:lvl5pPr marL="3265688" algn="l" defTabSz="816422" rtl="0" eaLnBrk="1" latinLnBrk="0" hangingPunct="1">
      <a:defRPr sz="2100" kern="1200">
        <a:solidFill>
          <a:schemeClr val="tx1"/>
        </a:solidFill>
        <a:latin typeface="+mn-lt"/>
        <a:ea typeface="+mn-ea"/>
        <a:cs typeface="+mn-cs"/>
      </a:defRPr>
    </a:lvl5pPr>
    <a:lvl6pPr marL="4082110" algn="l" defTabSz="816422" rtl="0" eaLnBrk="1" latinLnBrk="0" hangingPunct="1">
      <a:defRPr sz="2100" kern="1200">
        <a:solidFill>
          <a:schemeClr val="tx1"/>
        </a:solidFill>
        <a:latin typeface="+mn-lt"/>
        <a:ea typeface="+mn-ea"/>
        <a:cs typeface="+mn-cs"/>
      </a:defRPr>
    </a:lvl6pPr>
    <a:lvl7pPr marL="4898532" algn="l" defTabSz="816422" rtl="0" eaLnBrk="1" latinLnBrk="0" hangingPunct="1">
      <a:defRPr sz="2100" kern="1200">
        <a:solidFill>
          <a:schemeClr val="tx1"/>
        </a:solidFill>
        <a:latin typeface="+mn-lt"/>
        <a:ea typeface="+mn-ea"/>
        <a:cs typeface="+mn-cs"/>
      </a:defRPr>
    </a:lvl7pPr>
    <a:lvl8pPr marL="5714954" algn="l" defTabSz="816422" rtl="0" eaLnBrk="1" latinLnBrk="0" hangingPunct="1">
      <a:defRPr sz="2100" kern="1200">
        <a:solidFill>
          <a:schemeClr val="tx1"/>
        </a:solidFill>
        <a:latin typeface="+mn-lt"/>
        <a:ea typeface="+mn-ea"/>
        <a:cs typeface="+mn-cs"/>
      </a:defRPr>
    </a:lvl8pPr>
    <a:lvl9pPr marL="6531376" algn="l" defTabSz="816422" rtl="0" eaLnBrk="1" latinLnBrk="0" hangingPunct="1">
      <a:defRPr sz="2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is Ryan Endean</a:t>
            </a:r>
          </a:p>
          <a:p>
            <a:r>
              <a:rPr lang="en-US" dirty="0"/>
              <a:t>Acting Deputy Director of Communications for DWR Public Affairs</a:t>
            </a:r>
          </a:p>
          <a:p>
            <a:r>
              <a:rPr lang="en-US" dirty="0"/>
              <a:t>Office of about 50 employees including information officers, photo, video, graphics and community outreach</a:t>
            </a:r>
          </a:p>
        </p:txBody>
      </p:sp>
      <p:sp>
        <p:nvSpPr>
          <p:cNvPr id="4" name="Slide Number Placeholder 3"/>
          <p:cNvSpPr>
            <a:spLocks noGrp="1"/>
          </p:cNvSpPr>
          <p:nvPr>
            <p:ph type="sldNum" sz="quarter" idx="5"/>
          </p:nvPr>
        </p:nvSpPr>
        <p:spPr/>
        <p:txBody>
          <a:bodyPr/>
          <a:lstStyle/>
          <a:p>
            <a:fld id="{DB7C884C-2074-1E4E-8B7D-F3966173A152}" type="slidenum">
              <a:rPr lang="en-US" smtClean="0"/>
              <a:t>1</a:t>
            </a:fld>
            <a:endParaRPr lang="en-US"/>
          </a:p>
        </p:txBody>
      </p:sp>
    </p:spTree>
    <p:extLst>
      <p:ext uri="{BB962C8B-B14F-4D97-AF65-F5344CB8AC3E}">
        <p14:creationId xmlns:p14="http://schemas.microsoft.com/office/powerpoint/2010/main" val="2947611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100" kern="1200" dirty="0">
                <a:solidFill>
                  <a:schemeClr val="tx1"/>
                </a:solidFill>
                <a:effectLst/>
                <a:latin typeface="+mn-lt"/>
                <a:ea typeface="+mn-ea"/>
                <a:cs typeface="+mn-cs"/>
              </a:rPr>
              <a:t>DWR also facilitates technical assistance and grant funding for local water agencies and water suppliers</a:t>
            </a:r>
          </a:p>
          <a:p>
            <a:pPr marL="342900" lvl="0" indent="-342900">
              <a:buFont typeface="Arial" panose="020B0604020202020204" pitchFamily="34" charset="0"/>
              <a:buChar char="•"/>
            </a:pPr>
            <a:r>
              <a:rPr lang="en-US" sz="2100" kern="1200" dirty="0">
                <a:solidFill>
                  <a:schemeClr val="tx1"/>
                </a:solidFill>
                <a:effectLst/>
                <a:latin typeface="+mn-lt"/>
                <a:ea typeface="+mn-ea"/>
                <a:cs typeface="+mn-cs"/>
              </a:rPr>
              <a:t>We have two websites focused on available technical assistance and loans and grants</a:t>
            </a:r>
          </a:p>
          <a:p>
            <a:pPr marL="342900" lvl="0" indent="-342900">
              <a:buFont typeface="Arial" panose="020B0604020202020204" pitchFamily="34" charset="0"/>
              <a:buChar char="•"/>
            </a:pPr>
            <a:r>
              <a:rPr lang="en-US" sz="2100" kern="1200" dirty="0">
                <a:solidFill>
                  <a:schemeClr val="tx1"/>
                </a:solidFill>
                <a:effectLst/>
                <a:latin typeface="+mn-lt"/>
                <a:ea typeface="+mn-ea"/>
                <a:cs typeface="+mn-cs"/>
              </a:rPr>
              <a:t>I’ve put the links here and will send them around after. </a:t>
            </a:r>
          </a:p>
          <a:p>
            <a:pPr marL="342900" lvl="0" indent="-342900">
              <a:buFont typeface="Arial" panose="020B0604020202020204" pitchFamily="34" charset="0"/>
              <a:buChar char="•"/>
            </a:pPr>
            <a:endParaRPr lang="en-US" sz="21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100" kern="1200" dirty="0">
                <a:solidFill>
                  <a:schemeClr val="tx1"/>
                </a:solidFill>
                <a:effectLst/>
                <a:latin typeface="+mn-lt"/>
                <a:ea typeface="+mn-ea"/>
                <a:cs typeface="+mn-cs"/>
              </a:rPr>
              <a:t>The recently passed budget provides hundreds of millions in grants that will be available</a:t>
            </a:r>
          </a:p>
          <a:p>
            <a:endParaRPr lang="en-US" dirty="0"/>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Pending the outcome of all the budget bills, DWR plans to engage counties regarding our new funding and small communities’ drought relief responsibilities:</a:t>
            </a:r>
            <a:endParaRPr lang="en-US" sz="2000" kern="1200" dirty="0">
              <a:solidFill>
                <a:schemeClr val="tx1"/>
              </a:solidFill>
              <a:effectLst/>
              <a:latin typeface="+mn-lt"/>
              <a:ea typeface="+mn-ea"/>
              <a:cs typeface="+mn-cs"/>
            </a:endParaRPr>
          </a:p>
          <a:p>
            <a:pPr marL="1159322" lvl="1" indent="-342900">
              <a:buFont typeface="Arial" panose="020B0604020202020204" pitchFamily="34" charset="0"/>
              <a:buChar char="•"/>
            </a:pPr>
            <a:r>
              <a:rPr lang="en-US" sz="2400" kern="1200" dirty="0">
                <a:solidFill>
                  <a:schemeClr val="tx1"/>
                </a:solidFill>
                <a:effectLst/>
                <a:latin typeface="+mn-lt"/>
                <a:ea typeface="+mn-ea"/>
                <a:cs typeface="+mn-cs"/>
              </a:rPr>
              <a:t>Provide non-competitive grants to counties to develop countywide drought and water shortage contingency plans.</a:t>
            </a:r>
            <a:endParaRPr lang="en-US" sz="2000" kern="1200" dirty="0">
              <a:solidFill>
                <a:schemeClr val="tx1"/>
              </a:solidFill>
              <a:effectLst/>
              <a:latin typeface="+mn-lt"/>
              <a:ea typeface="+mn-ea"/>
              <a:cs typeface="+mn-cs"/>
            </a:endParaRPr>
          </a:p>
          <a:p>
            <a:pPr marL="1159322" lvl="1" indent="-342900">
              <a:buFont typeface="Arial" panose="020B0604020202020204" pitchFamily="34" charset="0"/>
              <a:buChar char="•"/>
            </a:pPr>
            <a:r>
              <a:rPr lang="en-US" sz="2400" kern="1200" dirty="0">
                <a:solidFill>
                  <a:schemeClr val="tx1"/>
                </a:solidFill>
                <a:effectLst/>
                <a:latin typeface="+mn-lt"/>
                <a:ea typeface="+mn-ea"/>
                <a:cs typeface="+mn-cs"/>
              </a:rPr>
              <a:t>Update the drought and water shortage risk scoring for small systems and rural communities and make risk assessment results available to counties to prioritize their efforts.</a:t>
            </a:r>
            <a:endParaRPr lang="en-US" sz="2000" kern="1200" dirty="0">
              <a:solidFill>
                <a:schemeClr val="tx1"/>
              </a:solidFill>
              <a:effectLst/>
              <a:latin typeface="+mn-lt"/>
              <a:ea typeface="+mn-ea"/>
              <a:cs typeface="+mn-cs"/>
            </a:endParaRPr>
          </a:p>
          <a:p>
            <a:pPr marL="1159322" lvl="1" indent="-342900">
              <a:buFont typeface="Arial" panose="020B0604020202020204" pitchFamily="34" charset="0"/>
              <a:buChar char="•"/>
            </a:pPr>
            <a:r>
              <a:rPr lang="en-US" sz="2400" kern="1200" dirty="0">
                <a:solidFill>
                  <a:schemeClr val="tx1"/>
                </a:solidFill>
                <a:effectLst/>
                <a:latin typeface="+mn-lt"/>
                <a:ea typeface="+mn-ea"/>
                <a:cs typeface="+mn-cs"/>
              </a:rPr>
              <a:t>Partner with counties to identify potential projects and communities needing help.</a:t>
            </a:r>
            <a:endParaRPr lang="en-US" sz="2000" kern="1200" dirty="0">
              <a:solidFill>
                <a:schemeClr val="tx1"/>
              </a:solidFill>
              <a:effectLst/>
              <a:latin typeface="+mn-lt"/>
              <a:ea typeface="+mn-ea"/>
              <a:cs typeface="+mn-cs"/>
            </a:endParaRPr>
          </a:p>
          <a:p>
            <a:pPr marL="1159322" lvl="1" indent="-342900">
              <a:buFont typeface="Arial" panose="020B0604020202020204" pitchFamily="34" charset="0"/>
              <a:buChar char="•"/>
            </a:pPr>
            <a:r>
              <a:rPr lang="en-US" sz="2400" kern="1200" dirty="0">
                <a:solidFill>
                  <a:schemeClr val="tx1"/>
                </a:solidFill>
                <a:effectLst/>
                <a:latin typeface="+mn-lt"/>
                <a:ea typeface="+mn-ea"/>
                <a:cs typeface="+mn-cs"/>
              </a:rPr>
              <a:t>Counties may also apply for funding to implement drought emergency and resiliency related projects for their communities.</a:t>
            </a:r>
            <a:endParaRPr lang="en-US" sz="2000" kern="1200" dirty="0">
              <a:solidFill>
                <a:schemeClr val="tx1"/>
              </a:solidFill>
              <a:effectLst/>
              <a:latin typeface="+mn-lt"/>
              <a:ea typeface="+mn-ea"/>
              <a:cs typeface="+mn-cs"/>
            </a:endParaRPr>
          </a:p>
          <a:p>
            <a:pPr marL="1159322" lvl="1" indent="-342900">
              <a:buFont typeface="Arial" panose="020B0604020202020204" pitchFamily="34" charset="0"/>
              <a:buChar char="•"/>
            </a:pPr>
            <a:r>
              <a:rPr lang="en-US" sz="2400" kern="1200" dirty="0">
                <a:solidFill>
                  <a:schemeClr val="tx1"/>
                </a:solidFill>
                <a:effectLst/>
                <a:latin typeface="+mn-lt"/>
                <a:ea typeface="+mn-ea"/>
                <a:cs typeface="+mn-cs"/>
              </a:rPr>
              <a:t>Counties and Groundwater Sustainability Agencies can submit emergency drought related projects in the interim through their DWR SGMA points of contact who in turn will forward to DWR Drought Program staff.</a:t>
            </a:r>
            <a:endParaRPr lang="en-US" sz="20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DWR will be providing more information on this once all the budget bills are finalized.</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B7C884C-2074-1E4E-8B7D-F3966173A152}" type="slidenum">
              <a:rPr lang="en-US" smtClean="0"/>
              <a:t>10</a:t>
            </a:fld>
            <a:endParaRPr lang="en-US"/>
          </a:p>
        </p:txBody>
      </p:sp>
    </p:spTree>
    <p:extLst>
      <p:ext uri="{BB962C8B-B14F-4D97-AF65-F5344CB8AC3E}">
        <p14:creationId xmlns:p14="http://schemas.microsoft.com/office/powerpoint/2010/main" val="3771016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100" kern="1200" dirty="0">
                <a:solidFill>
                  <a:schemeClr val="tx1"/>
                </a:solidFill>
                <a:effectLst/>
                <a:latin typeface="+mn-lt"/>
                <a:ea typeface="+mn-ea"/>
                <a:cs typeface="+mn-cs"/>
              </a:rPr>
              <a:t>I’ll close with something interesting and cool…</a:t>
            </a:r>
          </a:p>
          <a:p>
            <a:pPr marL="342900" lvl="0" indent="-342900">
              <a:buFont typeface="Arial" panose="020B0604020202020204" pitchFamily="34" charset="0"/>
              <a:buChar char="•"/>
            </a:pPr>
            <a:r>
              <a:rPr lang="en-US" sz="2100" kern="1200" dirty="0">
                <a:solidFill>
                  <a:schemeClr val="tx1"/>
                </a:solidFill>
                <a:effectLst/>
                <a:latin typeface="+mn-lt"/>
                <a:ea typeface="+mn-ea"/>
                <a:cs typeface="+mn-cs"/>
              </a:rPr>
              <a:t>One of the newer technologies that we’re deploying… we’re using an innovative, helicopter-based, geophysical technology called the </a:t>
            </a:r>
            <a:r>
              <a:rPr lang="en-US" sz="2100" u="sng" kern="1200" dirty="0">
                <a:solidFill>
                  <a:schemeClr val="tx1"/>
                </a:solidFill>
                <a:effectLst/>
                <a:latin typeface="+mn-lt"/>
                <a:ea typeface="+mn-ea"/>
                <a:cs typeface="+mn-cs"/>
              </a:rPr>
              <a:t>airborne electromagnetic</a:t>
            </a:r>
            <a:r>
              <a:rPr lang="en-US" sz="2100" kern="1200" dirty="0">
                <a:solidFill>
                  <a:schemeClr val="tx1"/>
                </a:solidFill>
                <a:effectLst/>
                <a:latin typeface="+mn-lt"/>
                <a:ea typeface="+mn-ea"/>
                <a:cs typeface="+mn-cs"/>
              </a:rPr>
              <a:t> (AEM) method. </a:t>
            </a:r>
          </a:p>
          <a:p>
            <a:pPr marL="342900" lvl="0" indent="-342900">
              <a:buFont typeface="Arial" panose="020B0604020202020204" pitchFamily="34" charset="0"/>
              <a:buChar char="•"/>
            </a:pPr>
            <a:r>
              <a:rPr lang="en-US" sz="2100" kern="1200" dirty="0">
                <a:solidFill>
                  <a:schemeClr val="tx1"/>
                </a:solidFill>
                <a:effectLst/>
                <a:latin typeface="+mn-lt"/>
                <a:ea typeface="+mn-ea"/>
                <a:cs typeface="+mn-cs"/>
              </a:rPr>
              <a:t>These aerial surveys will collect data on groundwater aquifer systems to provide a better understanding of the systems to support improved groundwater management and drought preparedness and response. </a:t>
            </a:r>
          </a:p>
          <a:p>
            <a:pPr marL="342900" lvl="0" indent="-342900">
              <a:buFont typeface="Arial" panose="020B0604020202020204" pitchFamily="34" charset="0"/>
              <a:buChar char="•"/>
            </a:pPr>
            <a:r>
              <a:rPr lang="en-US" sz="2100" kern="1200" dirty="0">
                <a:solidFill>
                  <a:schemeClr val="tx1"/>
                </a:solidFill>
                <a:effectLst/>
                <a:latin typeface="+mn-lt"/>
                <a:ea typeface="+mn-ea"/>
                <a:cs typeface="+mn-cs"/>
              </a:rPr>
              <a:t>We’ll be doing surveys later this month in the Salinas Valley, Paso Robles and Cuyama Valley groundwater basins, which are within portions of Monterey, San Luis Obispo, Santa Barbara, Ventura, and Kern counties. We plan to send out a news release later today. </a:t>
            </a:r>
          </a:p>
          <a:p>
            <a:pPr marL="342900" lvl="0" indent="-342900">
              <a:buFont typeface="Arial" panose="020B0604020202020204" pitchFamily="34" charset="0"/>
              <a:buChar char="•"/>
            </a:pPr>
            <a:r>
              <a:rPr lang="en-US" sz="2100" kern="1200" dirty="0">
                <a:solidFill>
                  <a:schemeClr val="tx1"/>
                </a:solidFill>
                <a:effectLst/>
                <a:latin typeface="+mn-lt"/>
                <a:ea typeface="+mn-ea"/>
                <a:cs typeface="+mn-cs"/>
              </a:rPr>
              <a:t>We’ll be conducting these surveys over the next several years.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B7C884C-2074-1E4E-8B7D-F3966173A152}" type="slidenum">
              <a:rPr lang="en-US" smtClean="0"/>
              <a:t>11</a:t>
            </a:fld>
            <a:endParaRPr lang="en-US"/>
          </a:p>
        </p:txBody>
      </p:sp>
    </p:spTree>
    <p:extLst>
      <p:ext uri="{BB962C8B-B14F-4D97-AF65-F5344CB8AC3E}">
        <p14:creationId xmlns:p14="http://schemas.microsoft.com/office/powerpoint/2010/main" val="2094700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kern="1200" dirty="0">
                <a:solidFill>
                  <a:schemeClr val="tx1"/>
                </a:solidFill>
                <a:latin typeface="+mn-lt"/>
                <a:ea typeface="+mn-ea"/>
                <a:cs typeface="+mn-cs"/>
              </a:rPr>
              <a:t>NEGATIVE SPACE</a:t>
            </a:r>
          </a:p>
          <a:p>
            <a:r>
              <a:rPr lang="en-US" sz="2400" b="1" kern="1200" dirty="0">
                <a:solidFill>
                  <a:schemeClr val="tx1"/>
                </a:solidFill>
                <a:latin typeface="+mn-lt"/>
                <a:ea typeface="+mn-ea"/>
                <a:cs typeface="+mn-cs"/>
              </a:rPr>
              <a:t>GOOD</a:t>
            </a:r>
          </a:p>
          <a:p>
            <a:endParaRPr lang="en-US" dirty="0"/>
          </a:p>
        </p:txBody>
      </p:sp>
      <p:sp>
        <p:nvSpPr>
          <p:cNvPr id="4" name="Slide Number Placeholder 3"/>
          <p:cNvSpPr>
            <a:spLocks noGrp="1"/>
          </p:cNvSpPr>
          <p:nvPr>
            <p:ph type="sldNum" sz="quarter" idx="10"/>
          </p:nvPr>
        </p:nvSpPr>
        <p:spPr/>
        <p:txBody>
          <a:bodyPr/>
          <a:lstStyle/>
          <a:p>
            <a:fld id="{DB7C884C-2074-1E4E-8B7D-F3966173A152}" type="slidenum">
              <a:rPr lang="en-US" smtClean="0"/>
              <a:t>13</a:t>
            </a:fld>
            <a:endParaRPr lang="en-US"/>
          </a:p>
        </p:txBody>
      </p:sp>
    </p:spTree>
    <p:extLst>
      <p:ext uri="{BB962C8B-B14F-4D97-AF65-F5344CB8AC3E}">
        <p14:creationId xmlns:p14="http://schemas.microsoft.com/office/powerpoint/2010/main" val="2904223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Manage the state’s water supply including surface and groundwater, environmental restoration, flood management </a:t>
            </a:r>
          </a:p>
          <a:p>
            <a:r>
              <a:rPr lang="en-US" dirty="0"/>
              <a:t>We do this in coordination with regional and local entities </a:t>
            </a:r>
          </a:p>
        </p:txBody>
      </p:sp>
      <p:sp>
        <p:nvSpPr>
          <p:cNvPr id="4" name="Slide Number Placeholder 3"/>
          <p:cNvSpPr>
            <a:spLocks noGrp="1"/>
          </p:cNvSpPr>
          <p:nvPr>
            <p:ph type="sldNum" sz="quarter" idx="5"/>
          </p:nvPr>
        </p:nvSpPr>
        <p:spPr/>
        <p:txBody>
          <a:bodyPr/>
          <a:lstStyle/>
          <a:p>
            <a:fld id="{DB7C884C-2074-1E4E-8B7D-F3966173A152}" type="slidenum">
              <a:rPr lang="en-US" smtClean="0"/>
              <a:t>2</a:t>
            </a:fld>
            <a:endParaRPr lang="en-US"/>
          </a:p>
        </p:txBody>
      </p:sp>
    </p:spTree>
    <p:extLst>
      <p:ext uri="{BB962C8B-B14F-4D97-AF65-F5344CB8AC3E}">
        <p14:creationId xmlns:p14="http://schemas.microsoft.com/office/powerpoint/2010/main" val="1517698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100" kern="1200" dirty="0">
                <a:solidFill>
                  <a:schemeClr val="tx1"/>
                </a:solidFill>
                <a:effectLst/>
                <a:latin typeface="+mn-lt"/>
                <a:ea typeface="+mn-ea"/>
                <a:cs typeface="+mn-cs"/>
              </a:rPr>
              <a:t>A quick look at current conditions… </a:t>
            </a:r>
          </a:p>
          <a:p>
            <a:pPr marL="342900" lvl="0" indent="-342900">
              <a:buFont typeface="Arial" panose="020B0604020202020204" pitchFamily="34" charset="0"/>
              <a:buChar char="•"/>
            </a:pPr>
            <a:r>
              <a:rPr lang="en-US" sz="2100" kern="1200" dirty="0">
                <a:solidFill>
                  <a:schemeClr val="tx1"/>
                </a:solidFill>
                <a:effectLst/>
                <a:latin typeface="+mn-lt"/>
                <a:ea typeface="+mn-ea"/>
                <a:cs typeface="+mn-cs"/>
              </a:rPr>
              <a:t>This year is our second consecutive dry year with below average precipitation and runoff</a:t>
            </a:r>
          </a:p>
          <a:p>
            <a:pPr marL="342900" lvl="0" indent="-342900">
              <a:buFont typeface="Arial" panose="020B0604020202020204" pitchFamily="34" charset="0"/>
              <a:buChar char="•"/>
            </a:pPr>
            <a:r>
              <a:rPr lang="en-US" sz="2100" kern="1200" dirty="0">
                <a:solidFill>
                  <a:schemeClr val="tx1"/>
                </a:solidFill>
                <a:effectLst/>
                <a:latin typeface="+mn-lt"/>
                <a:ea typeface="+mn-ea"/>
                <a:cs typeface="+mn-cs"/>
              </a:rPr>
              <a:t>Climate change-induced early warm temperatures and extremely dry soils depleted the expected runoff water from the snowpack (which was 70 percent on April 1) resulting in historic and unanticipated reductions in the amount of water flowing to streams, rivers and reservoirs. </a:t>
            </a:r>
          </a:p>
          <a:p>
            <a:pPr marL="342900" lvl="0" indent="-342900">
              <a:buFont typeface="Arial" panose="020B0604020202020204" pitchFamily="34" charset="0"/>
              <a:buChar char="•"/>
            </a:pPr>
            <a:r>
              <a:rPr lang="en-US" sz="2100" kern="1200" dirty="0">
                <a:solidFill>
                  <a:schemeClr val="tx1"/>
                </a:solidFill>
                <a:effectLst/>
                <a:latin typeface="+mn-lt"/>
                <a:ea typeface="+mn-ea"/>
                <a:cs typeface="+mn-cs"/>
              </a:rPr>
              <a:t>2021 is trending toward being the 3</a:t>
            </a:r>
            <a:r>
              <a:rPr lang="en-US" sz="2100" kern="1200" baseline="30000" dirty="0">
                <a:solidFill>
                  <a:schemeClr val="tx1"/>
                </a:solidFill>
                <a:effectLst/>
                <a:latin typeface="+mn-lt"/>
                <a:ea typeface="+mn-ea"/>
                <a:cs typeface="+mn-cs"/>
              </a:rPr>
              <a:t>rd</a:t>
            </a:r>
            <a:r>
              <a:rPr lang="en-US" sz="2100" kern="1200" dirty="0">
                <a:solidFill>
                  <a:schemeClr val="tx1"/>
                </a:solidFill>
                <a:effectLst/>
                <a:latin typeface="+mn-lt"/>
                <a:ea typeface="+mn-ea"/>
                <a:cs typeface="+mn-cs"/>
              </a:rPr>
              <a:t> driest year on record </a:t>
            </a:r>
          </a:p>
          <a:p>
            <a:pPr marL="342900" lvl="0" indent="-342900">
              <a:buFont typeface="Arial" panose="020B0604020202020204" pitchFamily="34" charset="0"/>
              <a:buChar char="•"/>
            </a:pPr>
            <a:r>
              <a:rPr lang="en-US" sz="2100" kern="1200" dirty="0">
                <a:solidFill>
                  <a:schemeClr val="tx1"/>
                </a:solidFill>
                <a:effectLst/>
                <a:latin typeface="+mn-lt"/>
                <a:ea typeface="+mn-ea"/>
                <a:cs typeface="+mn-cs"/>
              </a:rPr>
              <a:t>Reservoir storage is low throughout the state – it’s lower in Northern California where the system is more reliant on precipitation each year</a:t>
            </a:r>
          </a:p>
          <a:p>
            <a:pPr marL="342900" indent="-342900">
              <a:buFont typeface="Arial" panose="020B0604020202020204" pitchFamily="34" charset="0"/>
              <a:buChar char="•"/>
            </a:pPr>
            <a:r>
              <a:rPr lang="en-US" dirty="0"/>
              <a:t>These conditions have led to very low allocations for urban and agriculture customers served both the State Water Project and Central Valley Project </a:t>
            </a:r>
          </a:p>
          <a:p>
            <a:endParaRPr lang="en-US" dirty="0"/>
          </a:p>
        </p:txBody>
      </p:sp>
      <p:sp>
        <p:nvSpPr>
          <p:cNvPr id="4" name="Slide Number Placeholder 3"/>
          <p:cNvSpPr>
            <a:spLocks noGrp="1"/>
          </p:cNvSpPr>
          <p:nvPr>
            <p:ph type="sldNum" sz="quarter" idx="5"/>
          </p:nvPr>
        </p:nvSpPr>
        <p:spPr/>
        <p:txBody>
          <a:bodyPr/>
          <a:lstStyle/>
          <a:p>
            <a:fld id="{DB7C884C-2074-1E4E-8B7D-F3966173A152}" type="slidenum">
              <a:rPr lang="en-US" smtClean="0"/>
              <a:t>3</a:t>
            </a:fld>
            <a:endParaRPr lang="en-US"/>
          </a:p>
        </p:txBody>
      </p:sp>
    </p:spTree>
    <p:extLst>
      <p:ext uri="{BB962C8B-B14F-4D97-AF65-F5344CB8AC3E}">
        <p14:creationId xmlns:p14="http://schemas.microsoft.com/office/powerpoint/2010/main" val="1686040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Governor has issued three drought proclamations and executive orders now covering 50 of the 58 counties. That will allow for technical assistance for local water suppliers, suspension of CEQA and some water code regulations and allows state and local agencies to respond quickly to water supply issues.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Governor last week also announced a voluntary reduction of 15 percent of Californians water use</a:t>
            </a:r>
          </a:p>
          <a:p>
            <a:pPr marL="171450" marR="0" lvl="0" indent="-171450" algn="l" defTabSz="81642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100" kern="1200" dirty="0">
                <a:solidFill>
                  <a:schemeClr val="tx1"/>
                </a:solidFill>
                <a:effectLst/>
                <a:latin typeface="+mn-lt"/>
                <a:ea typeface="+mn-ea"/>
                <a:cs typeface="+mn-cs"/>
              </a:rPr>
              <a:t>The Governor is also directing state agencies to lead by example in using less water in their operations.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DWR is adjusting State Water Project operations especially at our largest reservoir at Lake Oroville to conserve cold water storage for fall releases which are critical to the fall salmon run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To offset those lower releases, we have been approved for a temporary urgency change petition that allows us to deviate from water quality and water right permit requirements in the Sacramento-San Joaquin Delta. This means we can reduce the amount of water required to flow through the Delta.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Additionally, we have installed a drought barrier along the West False River in the Delta that slows saltwater intrusion into the Delta which means less upstream water is required to keep salt water out of our freshwater supply. That structure was completed in June and will be removed by November 30. </a:t>
            </a:r>
          </a:p>
          <a:p>
            <a:endParaRPr lang="en-US" dirty="0"/>
          </a:p>
        </p:txBody>
      </p:sp>
      <p:sp>
        <p:nvSpPr>
          <p:cNvPr id="4" name="Slide Number Placeholder 3"/>
          <p:cNvSpPr>
            <a:spLocks noGrp="1"/>
          </p:cNvSpPr>
          <p:nvPr>
            <p:ph type="sldNum" sz="quarter" idx="5"/>
          </p:nvPr>
        </p:nvSpPr>
        <p:spPr/>
        <p:txBody>
          <a:bodyPr/>
          <a:lstStyle/>
          <a:p>
            <a:fld id="{DB7C884C-2074-1E4E-8B7D-F3966173A152}" type="slidenum">
              <a:rPr lang="en-US" smtClean="0"/>
              <a:t>4</a:t>
            </a:fld>
            <a:endParaRPr lang="en-US"/>
          </a:p>
        </p:txBody>
      </p:sp>
    </p:spTree>
    <p:extLst>
      <p:ext uri="{BB962C8B-B14F-4D97-AF65-F5344CB8AC3E}">
        <p14:creationId xmlns:p14="http://schemas.microsoft.com/office/powerpoint/2010/main" val="2320400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Since we’re all comms folks here, I want to focus a bit on our public messaging. </a:t>
            </a:r>
          </a:p>
          <a:p>
            <a:pPr marL="342900" indent="-342900">
              <a:buFont typeface="Arial" panose="020B0604020202020204" pitchFamily="34" charset="0"/>
              <a:buChar char="•"/>
            </a:pPr>
            <a:r>
              <a:rPr lang="en-US" dirty="0"/>
              <a:t>Our focus right now is on educating people about the drought with the tagline “Drought is Here”</a:t>
            </a:r>
          </a:p>
          <a:p>
            <a:pPr marL="342900" indent="-342900">
              <a:buFont typeface="Arial" panose="020B0604020202020204" pitchFamily="34" charset="0"/>
              <a:buChar char="•"/>
            </a:pPr>
            <a:r>
              <a:rPr lang="en-US" dirty="0"/>
              <a:t>We’re also educating the public on the current conditions, how we got here and what’s being done as I just outlined</a:t>
            </a:r>
          </a:p>
          <a:p>
            <a:pPr marL="342900" indent="-342900">
              <a:buFont typeface="Arial" panose="020B0604020202020204" pitchFamily="34" charset="0"/>
              <a:buChar char="•"/>
            </a:pPr>
            <a:r>
              <a:rPr lang="en-US" dirty="0"/>
              <a:t>But it’s also about sharing with Californians that we can all do our part to conserve and we’re in this together</a:t>
            </a:r>
          </a:p>
          <a:p>
            <a:pPr marL="342900" indent="-342900">
              <a:buFont typeface="Arial" panose="020B0604020202020204" pitchFamily="34" charset="0"/>
              <a:buChar char="•"/>
            </a:pPr>
            <a:r>
              <a:rPr lang="en-US" dirty="0"/>
              <a:t>Additionally, we need to conserve now in case there’s another dry year</a:t>
            </a:r>
          </a:p>
          <a:p>
            <a:pPr marL="342900" indent="-342900">
              <a:buFont typeface="Arial" panose="020B0604020202020204" pitchFamily="34" charset="0"/>
              <a:buChar char="•"/>
            </a:pPr>
            <a:r>
              <a:rPr lang="en-US" dirty="0"/>
              <a:t>Providing water efficiency tips for the home</a:t>
            </a:r>
          </a:p>
        </p:txBody>
      </p:sp>
      <p:sp>
        <p:nvSpPr>
          <p:cNvPr id="4" name="Slide Number Placeholder 3"/>
          <p:cNvSpPr>
            <a:spLocks noGrp="1"/>
          </p:cNvSpPr>
          <p:nvPr>
            <p:ph type="sldNum" sz="quarter" idx="5"/>
          </p:nvPr>
        </p:nvSpPr>
        <p:spPr/>
        <p:txBody>
          <a:bodyPr/>
          <a:lstStyle/>
          <a:p>
            <a:fld id="{DB7C884C-2074-1E4E-8B7D-F3966173A152}" type="slidenum">
              <a:rPr lang="en-US" smtClean="0"/>
              <a:t>5</a:t>
            </a:fld>
            <a:endParaRPr lang="en-US"/>
          </a:p>
        </p:txBody>
      </p:sp>
    </p:spTree>
    <p:extLst>
      <p:ext uri="{BB962C8B-B14F-4D97-AF65-F5344CB8AC3E}">
        <p14:creationId xmlns:p14="http://schemas.microsoft.com/office/powerpoint/2010/main" val="632482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We provide that information through our save our water campaign which received additional funding in this year’s budget</a:t>
            </a:r>
          </a:p>
          <a:p>
            <a:pPr marL="342900" indent="-342900">
              <a:buFont typeface="Arial" panose="020B0604020202020204" pitchFamily="34" charset="0"/>
              <a:buChar char="•"/>
            </a:pPr>
            <a:r>
              <a:rPr lang="en-US" dirty="0"/>
              <a:t>The Governor has regularly directed people to our website which is available in English and Spanish</a:t>
            </a:r>
          </a:p>
          <a:p>
            <a:pPr marL="342900" indent="-342900">
              <a:buFont typeface="Arial" panose="020B0604020202020204" pitchFamily="34" charset="0"/>
              <a:buChar char="•"/>
            </a:pPr>
            <a:r>
              <a:rPr lang="en-US" dirty="0"/>
              <a:t>Tips for how Californians can save water like shorter showers, only doing full loads of dishes and laundry, and changing the way they irrigate their yards and properties. </a:t>
            </a:r>
          </a:p>
          <a:p>
            <a:pPr marL="342900" indent="-342900">
              <a:buFont typeface="Arial" panose="020B0604020202020204" pitchFamily="34" charset="0"/>
              <a:buChar char="•"/>
            </a:pPr>
            <a:r>
              <a:rPr lang="en-US" dirty="0"/>
              <a:t>There’s also Updated materials in the Partner Toolkit will soon be available for anyone to use – this includes PSAs social media graphics, posters, bill stuffers</a:t>
            </a:r>
          </a:p>
        </p:txBody>
      </p:sp>
      <p:sp>
        <p:nvSpPr>
          <p:cNvPr id="4" name="Slide Number Placeholder 3"/>
          <p:cNvSpPr>
            <a:spLocks noGrp="1"/>
          </p:cNvSpPr>
          <p:nvPr>
            <p:ph type="sldNum" sz="quarter" idx="5"/>
          </p:nvPr>
        </p:nvSpPr>
        <p:spPr/>
        <p:txBody>
          <a:bodyPr/>
          <a:lstStyle/>
          <a:p>
            <a:fld id="{DB7C884C-2074-1E4E-8B7D-F3966173A152}" type="slidenum">
              <a:rPr lang="en-US" smtClean="0"/>
              <a:t>6</a:t>
            </a:fld>
            <a:endParaRPr lang="en-US" dirty="0"/>
          </a:p>
        </p:txBody>
      </p:sp>
    </p:spTree>
    <p:extLst>
      <p:ext uri="{BB962C8B-B14F-4D97-AF65-F5344CB8AC3E}">
        <p14:creationId xmlns:p14="http://schemas.microsoft.com/office/powerpoint/2010/main" val="3250811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16422" rtl="0" eaLnBrk="1" fontAlgn="auto" latinLnBrk="0" hangingPunct="1">
              <a:lnSpc>
                <a:spcPct val="100000"/>
              </a:lnSpc>
              <a:spcBef>
                <a:spcPts val="0"/>
              </a:spcBef>
              <a:spcAft>
                <a:spcPts val="0"/>
              </a:spcAft>
              <a:buClrTx/>
              <a:buSzTx/>
              <a:buFontTx/>
              <a:buNone/>
              <a:tabLst/>
              <a:defRPr/>
            </a:pPr>
            <a:r>
              <a:rPr lang="en-US" dirty="0"/>
              <a:t>Here’s an example of some of our Spring messaging where we focused on the message “every drop counts, use water wisely” to encourage residents to plant native and drought resistant plants in their yards to use less water. </a:t>
            </a:r>
          </a:p>
          <a:p>
            <a:endParaRPr lang="en-US" dirty="0"/>
          </a:p>
        </p:txBody>
      </p:sp>
      <p:sp>
        <p:nvSpPr>
          <p:cNvPr id="4" name="Slide Number Placeholder 3"/>
          <p:cNvSpPr>
            <a:spLocks noGrp="1"/>
          </p:cNvSpPr>
          <p:nvPr>
            <p:ph type="sldNum" sz="quarter" idx="5"/>
          </p:nvPr>
        </p:nvSpPr>
        <p:spPr/>
        <p:txBody>
          <a:bodyPr/>
          <a:lstStyle/>
          <a:p>
            <a:fld id="{DB7C884C-2074-1E4E-8B7D-F3966173A152}" type="slidenum">
              <a:rPr lang="en-US" smtClean="0"/>
              <a:t>7</a:t>
            </a:fld>
            <a:endParaRPr lang="en-US"/>
          </a:p>
        </p:txBody>
      </p:sp>
    </p:spTree>
    <p:extLst>
      <p:ext uri="{BB962C8B-B14F-4D97-AF65-F5344CB8AC3E}">
        <p14:creationId xmlns:p14="http://schemas.microsoft.com/office/powerpoint/2010/main" val="2585447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few more examples from our spring campaign, focused on reducing water use in the home including using less water when brushing your teeth or doing laundry, and fixing leaky pipes.</a:t>
            </a:r>
          </a:p>
          <a:p>
            <a:r>
              <a:rPr lang="en-US" dirty="0"/>
              <a:t>These ads were done in English and Spanish.</a:t>
            </a:r>
          </a:p>
        </p:txBody>
      </p:sp>
      <p:sp>
        <p:nvSpPr>
          <p:cNvPr id="4" name="Slide Number Placeholder 3"/>
          <p:cNvSpPr>
            <a:spLocks noGrp="1"/>
          </p:cNvSpPr>
          <p:nvPr>
            <p:ph type="sldNum" sz="quarter" idx="5"/>
          </p:nvPr>
        </p:nvSpPr>
        <p:spPr/>
        <p:txBody>
          <a:bodyPr/>
          <a:lstStyle/>
          <a:p>
            <a:fld id="{DB7C884C-2074-1E4E-8B7D-F3966173A152}" type="slidenum">
              <a:rPr lang="en-US" smtClean="0"/>
              <a:t>8</a:t>
            </a:fld>
            <a:endParaRPr lang="en-US"/>
          </a:p>
        </p:txBody>
      </p:sp>
    </p:spTree>
    <p:extLst>
      <p:ext uri="{BB962C8B-B14F-4D97-AF65-F5344CB8AC3E}">
        <p14:creationId xmlns:p14="http://schemas.microsoft.com/office/powerpoint/2010/main" val="1250400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In addition to conservation, we also need the public’s help reporting problems with water supply so the state can adequately track and respond</a:t>
            </a:r>
          </a:p>
          <a:p>
            <a:pPr marL="342900" indent="-342900">
              <a:buFont typeface="Arial" panose="020B0604020202020204" pitchFamily="34" charset="0"/>
              <a:buChar char="•"/>
            </a:pPr>
            <a:r>
              <a:rPr lang="en-US" dirty="0"/>
              <a:t>Mydrywatersupply.water.ca.gov allows residents to report dry wells or water supplies</a:t>
            </a:r>
          </a:p>
          <a:p>
            <a:pPr marL="342900" indent="-342900">
              <a:buFont typeface="Arial" panose="020B0604020202020204" pitchFamily="34" charset="0"/>
              <a:buChar char="•"/>
            </a:pPr>
            <a:r>
              <a:rPr lang="en-US" dirty="0"/>
              <a:t>State and local agencies can then track drought impacts</a:t>
            </a:r>
          </a:p>
          <a:p>
            <a:pPr marL="342900" indent="-342900">
              <a:buFont typeface="Arial" panose="020B0604020202020204" pitchFamily="34" charset="0"/>
              <a:buChar char="•"/>
            </a:pPr>
            <a:r>
              <a:rPr lang="en-US" dirty="0"/>
              <a:t>Site also provides some resources for residents – hoping to bolster that part of the web page in the near future</a:t>
            </a:r>
          </a:p>
          <a:p>
            <a:pPr marL="342900" indent="-342900">
              <a:buFont typeface="Arial" panose="020B0604020202020204" pitchFamily="34" charset="0"/>
              <a:buChar char="•"/>
            </a:pPr>
            <a:r>
              <a:rPr lang="en-US" dirty="0"/>
              <a:t>Also making it available in Spanish soon</a:t>
            </a:r>
          </a:p>
          <a:p>
            <a:pPr marL="342900" indent="-342900">
              <a:buFont typeface="Arial" panose="020B0604020202020204" pitchFamily="34" charset="0"/>
              <a:buChar char="•"/>
            </a:pPr>
            <a:r>
              <a:rPr lang="en-US" dirty="0"/>
              <a:t>We would greatly appreciate if the counties would promote this site, especially in regions that have a high number of private well users reliant on groundwater</a:t>
            </a:r>
          </a:p>
          <a:p>
            <a:pPr marL="342900" indent="-342900">
              <a:buFont typeface="Arial" panose="020B0604020202020204" pitchFamily="34" charset="0"/>
              <a:buChar char="•"/>
            </a:pPr>
            <a:r>
              <a:rPr lang="en-US" dirty="0"/>
              <a:t>We have sample social media messaging that I can share with the group</a:t>
            </a:r>
          </a:p>
          <a:p>
            <a:endParaRPr lang="en-US" dirty="0"/>
          </a:p>
        </p:txBody>
      </p:sp>
      <p:sp>
        <p:nvSpPr>
          <p:cNvPr id="4" name="Slide Number Placeholder 3"/>
          <p:cNvSpPr>
            <a:spLocks noGrp="1"/>
          </p:cNvSpPr>
          <p:nvPr>
            <p:ph type="sldNum" sz="quarter" idx="5"/>
          </p:nvPr>
        </p:nvSpPr>
        <p:spPr/>
        <p:txBody>
          <a:bodyPr/>
          <a:lstStyle/>
          <a:p>
            <a:fld id="{DB7C884C-2074-1E4E-8B7D-F3966173A152}" type="slidenum">
              <a:rPr lang="en-US" smtClean="0"/>
              <a:t>9</a:t>
            </a:fld>
            <a:endParaRPr lang="en-US"/>
          </a:p>
        </p:txBody>
      </p:sp>
    </p:spTree>
    <p:extLst>
      <p:ext uri="{BB962C8B-B14F-4D97-AF65-F5344CB8AC3E}">
        <p14:creationId xmlns:p14="http://schemas.microsoft.com/office/powerpoint/2010/main" val="2907312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Picture Placeholder 24">
            <a:extLst>
              <a:ext uri="{FF2B5EF4-FFF2-40B4-BE49-F238E27FC236}">
                <a16:creationId xmlns:a16="http://schemas.microsoft.com/office/drawing/2014/main" id="{F364F0D4-FF05-764E-8022-608BBE76FF70}"/>
              </a:ext>
            </a:extLst>
          </p:cNvPr>
          <p:cNvSpPr>
            <a:spLocks noGrp="1"/>
          </p:cNvSpPr>
          <p:nvPr>
            <p:ph type="pic" sz="quarter" idx="19" hasCustomPrompt="1"/>
          </p:nvPr>
        </p:nvSpPr>
        <p:spPr>
          <a:xfrm>
            <a:off x="0" y="7223369"/>
            <a:ext cx="18288000" cy="2192094"/>
          </a:xfrm>
          <a:prstGeom prst="rect">
            <a:avLst/>
          </a:prstGeom>
        </p:spPr>
        <p:txBody>
          <a:bodyPr vert="horz"/>
          <a:lstStyle>
            <a:lvl1pPr marL="0" indent="0">
              <a:buFontTx/>
              <a:buNone/>
              <a:defRPr sz="1500" b="0" i="1" kern="700" spc="450">
                <a:solidFill>
                  <a:schemeClr val="bg1"/>
                </a:solidFill>
                <a:latin typeface="Arial"/>
              </a:defRPr>
            </a:lvl1pPr>
          </a:lstStyle>
          <a:p>
            <a:r>
              <a:rPr lang="en-US" dirty="0"/>
              <a:t>Place a 1020px x 164px picture here.</a:t>
            </a:r>
          </a:p>
        </p:txBody>
      </p:sp>
      <p:sp>
        <p:nvSpPr>
          <p:cNvPr id="3" name="Text Placeholder 15">
            <a:extLst>
              <a:ext uri="{FF2B5EF4-FFF2-40B4-BE49-F238E27FC236}">
                <a16:creationId xmlns:a16="http://schemas.microsoft.com/office/drawing/2014/main" id="{AC8406E1-F5BA-534C-A273-10DE16FE1EB7}"/>
              </a:ext>
            </a:extLst>
          </p:cNvPr>
          <p:cNvSpPr>
            <a:spLocks noGrp="1"/>
          </p:cNvSpPr>
          <p:nvPr>
            <p:ph type="body" sz="quarter" idx="14" hasCustomPrompt="1"/>
          </p:nvPr>
        </p:nvSpPr>
        <p:spPr>
          <a:xfrm>
            <a:off x="954284" y="2625636"/>
            <a:ext cx="16476988" cy="2105025"/>
          </a:xfrm>
          <a:prstGeom prst="rect">
            <a:avLst/>
          </a:prstGeom>
        </p:spPr>
        <p:txBody>
          <a:bodyPr vert="horz"/>
          <a:lstStyle>
            <a:lvl1pPr marL="0" indent="0" algn="r">
              <a:buFontTx/>
              <a:buNone/>
              <a:defRPr sz="16500" b="1" i="0" spc="-600" baseline="0">
                <a:solidFill>
                  <a:srgbClr val="00395E"/>
                </a:solidFill>
              </a:defRPr>
            </a:lvl1pPr>
            <a:lvl2pPr marL="685794" indent="0">
              <a:buFontTx/>
              <a:buNone/>
              <a:defRPr sz="16500" b="1" i="0" spc="-825">
                <a:solidFill>
                  <a:schemeClr val="accent1"/>
                </a:solidFill>
              </a:defRPr>
            </a:lvl2pPr>
            <a:lvl3pPr marL="1371590" indent="0">
              <a:buFontTx/>
              <a:buNone/>
              <a:defRPr sz="16500" b="1" i="0" spc="-825">
                <a:solidFill>
                  <a:schemeClr val="accent1"/>
                </a:solidFill>
              </a:defRPr>
            </a:lvl3pPr>
            <a:lvl4pPr marL="2057384" indent="0">
              <a:buFontTx/>
              <a:buNone/>
              <a:defRPr sz="16500" b="1" i="0" spc="-825">
                <a:solidFill>
                  <a:schemeClr val="accent1"/>
                </a:solidFill>
              </a:defRPr>
            </a:lvl4pPr>
            <a:lvl5pPr marL="2743178" indent="0">
              <a:buFontTx/>
              <a:buNone/>
              <a:defRPr sz="16500" b="1" i="0" spc="-825">
                <a:solidFill>
                  <a:schemeClr val="accent1"/>
                </a:solidFill>
              </a:defRPr>
            </a:lvl5pPr>
          </a:lstStyle>
          <a:p>
            <a:pPr lvl="0"/>
            <a:r>
              <a:rPr lang="en-US" dirty="0"/>
              <a:t>A Short Title </a:t>
            </a:r>
          </a:p>
        </p:txBody>
      </p:sp>
      <p:sp>
        <p:nvSpPr>
          <p:cNvPr id="4" name="Text Placeholder 17">
            <a:extLst>
              <a:ext uri="{FF2B5EF4-FFF2-40B4-BE49-F238E27FC236}">
                <a16:creationId xmlns:a16="http://schemas.microsoft.com/office/drawing/2014/main" id="{9E97C00A-8D89-A24D-8CA7-E354D5593678}"/>
              </a:ext>
            </a:extLst>
          </p:cNvPr>
          <p:cNvSpPr>
            <a:spLocks noGrp="1"/>
          </p:cNvSpPr>
          <p:nvPr>
            <p:ph type="body" sz="quarter" idx="15" hasCustomPrompt="1"/>
          </p:nvPr>
        </p:nvSpPr>
        <p:spPr>
          <a:xfrm>
            <a:off x="4717142" y="5037618"/>
            <a:ext cx="12621532" cy="923925"/>
          </a:xfrm>
          <a:prstGeom prst="rect">
            <a:avLst/>
          </a:prstGeom>
        </p:spPr>
        <p:txBody>
          <a:bodyPr vert="horz"/>
          <a:lstStyle>
            <a:lvl1pPr marL="0" indent="0" algn="r">
              <a:buFontTx/>
              <a:buNone/>
              <a:defRPr sz="3900" b="0" i="1" baseline="0">
                <a:solidFill>
                  <a:schemeClr val="tx1">
                    <a:lumMod val="65000"/>
                    <a:lumOff val="35000"/>
                  </a:schemeClr>
                </a:solidFill>
              </a:defRPr>
            </a:lvl1pPr>
          </a:lstStyle>
          <a:p>
            <a:pPr lvl="0"/>
            <a:r>
              <a:rPr lang="en-US" dirty="0"/>
              <a:t>Single line Subtitle of 40 character or less</a:t>
            </a:r>
          </a:p>
        </p:txBody>
      </p:sp>
      <p:sp>
        <p:nvSpPr>
          <p:cNvPr id="5" name="Text Placeholder 19">
            <a:extLst>
              <a:ext uri="{FF2B5EF4-FFF2-40B4-BE49-F238E27FC236}">
                <a16:creationId xmlns:a16="http://schemas.microsoft.com/office/drawing/2014/main" id="{6CFB9E51-AB50-004E-8E67-EA6F6844990E}"/>
              </a:ext>
            </a:extLst>
          </p:cNvPr>
          <p:cNvSpPr>
            <a:spLocks noGrp="1"/>
          </p:cNvSpPr>
          <p:nvPr>
            <p:ph type="body" sz="quarter" idx="16" hasCustomPrompt="1"/>
          </p:nvPr>
        </p:nvSpPr>
        <p:spPr>
          <a:xfrm>
            <a:off x="1981876" y="2840282"/>
            <a:ext cx="9864684" cy="540543"/>
          </a:xfrm>
          <a:prstGeom prst="rect">
            <a:avLst/>
          </a:prstGeom>
        </p:spPr>
        <p:txBody>
          <a:bodyPr vert="horz"/>
          <a:lstStyle>
            <a:lvl1pPr marL="0" indent="0">
              <a:buFontTx/>
              <a:buNone/>
              <a:defRPr sz="1200" kern="800" spc="630" baseline="0">
                <a:solidFill>
                  <a:schemeClr val="tx1">
                    <a:lumMod val="65000"/>
                    <a:lumOff val="35000"/>
                  </a:schemeClr>
                </a:solidFill>
              </a:defRPr>
            </a:lvl1pPr>
          </a:lstStyle>
          <a:p>
            <a:pPr lvl="0"/>
            <a:r>
              <a:rPr lang="en-US" dirty="0"/>
              <a:t>CALIFORNIA DEPARTMENT OF WATER RESOURCES</a:t>
            </a:r>
          </a:p>
        </p:txBody>
      </p:sp>
      <p:sp>
        <p:nvSpPr>
          <p:cNvPr id="6" name="Text Placeholder 21">
            <a:extLst>
              <a:ext uri="{FF2B5EF4-FFF2-40B4-BE49-F238E27FC236}">
                <a16:creationId xmlns:a16="http://schemas.microsoft.com/office/drawing/2014/main" id="{13F7D128-8861-3F43-A9EB-0E7ACDA47780}"/>
              </a:ext>
            </a:extLst>
          </p:cNvPr>
          <p:cNvSpPr>
            <a:spLocks noGrp="1"/>
          </p:cNvSpPr>
          <p:nvPr>
            <p:ph type="body" sz="quarter" idx="17" hasCustomPrompt="1"/>
          </p:nvPr>
        </p:nvSpPr>
        <p:spPr>
          <a:xfrm>
            <a:off x="13943929" y="5781075"/>
            <a:ext cx="3394746" cy="491820"/>
          </a:xfrm>
          <a:prstGeom prst="rect">
            <a:avLst/>
          </a:prstGeom>
        </p:spPr>
        <p:txBody>
          <a:bodyPr vert="horz"/>
          <a:lstStyle>
            <a:lvl1pPr marL="0" indent="0">
              <a:lnSpc>
                <a:spcPct val="150000"/>
              </a:lnSpc>
              <a:buFontTx/>
              <a:buNone/>
              <a:defRPr sz="1500" baseline="0">
                <a:solidFill>
                  <a:srgbClr val="00395E"/>
                </a:solidFill>
              </a:defRPr>
            </a:lvl1pPr>
          </a:lstStyle>
          <a:p>
            <a:pPr lvl="0"/>
            <a:r>
              <a:rPr lang="en-US" dirty="0"/>
              <a:t>Event Name   |   Date/Year</a:t>
            </a:r>
          </a:p>
        </p:txBody>
      </p:sp>
      <p:sp>
        <p:nvSpPr>
          <p:cNvPr id="7" name="Text Placeholder 21">
            <a:extLst>
              <a:ext uri="{FF2B5EF4-FFF2-40B4-BE49-F238E27FC236}">
                <a16:creationId xmlns:a16="http://schemas.microsoft.com/office/drawing/2014/main" id="{EB2060A9-0B46-1242-816F-6C3DCD80101E}"/>
              </a:ext>
            </a:extLst>
          </p:cNvPr>
          <p:cNvSpPr>
            <a:spLocks noGrp="1"/>
          </p:cNvSpPr>
          <p:nvPr>
            <p:ph type="body" sz="quarter" idx="18" hasCustomPrompt="1"/>
          </p:nvPr>
        </p:nvSpPr>
        <p:spPr>
          <a:xfrm>
            <a:off x="13943928" y="6218469"/>
            <a:ext cx="3636500" cy="548970"/>
          </a:xfrm>
          <a:prstGeom prst="rect">
            <a:avLst/>
          </a:prstGeom>
        </p:spPr>
        <p:txBody>
          <a:bodyPr vert="horz"/>
          <a:lstStyle>
            <a:lvl1pPr marL="0" indent="0">
              <a:lnSpc>
                <a:spcPct val="150000"/>
              </a:lnSpc>
              <a:buFontTx/>
              <a:buNone/>
              <a:defRPr sz="1500" baseline="0">
                <a:solidFill>
                  <a:srgbClr val="00395E"/>
                </a:solidFill>
              </a:defRPr>
            </a:lvl1pPr>
          </a:lstStyle>
          <a:p>
            <a:pPr lvl="0"/>
            <a:r>
              <a:rPr lang="en-US" dirty="0"/>
              <a:t>Presenter’s Name, Title</a:t>
            </a:r>
          </a:p>
        </p:txBody>
      </p:sp>
    </p:spTree>
    <p:extLst>
      <p:ext uri="{BB962C8B-B14F-4D97-AF65-F5344CB8AC3E}">
        <p14:creationId xmlns:p14="http://schemas.microsoft.com/office/powerpoint/2010/main" val="4118282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54480" y="1828800"/>
            <a:ext cx="15087600" cy="3228975"/>
          </a:xfrm>
          <a:prstGeom prst="rect">
            <a:avLst/>
          </a:prstGeom>
        </p:spPr>
        <p:txBody>
          <a:bodyPr>
            <a:noAutofit/>
          </a:bodyPr>
          <a:lstStyle>
            <a:lvl1pPr>
              <a:defRPr sz="10700" b="1">
                <a:solidFill>
                  <a:srgbClr val="00395E"/>
                </a:solidFill>
              </a:defRPr>
            </a:lvl1pPr>
          </a:lstStyle>
          <a:p>
            <a:r>
              <a:rPr lang="en-US" dirty="0"/>
              <a:t>Click to edit Master title style</a:t>
            </a:r>
          </a:p>
        </p:txBody>
      </p:sp>
      <p:sp>
        <p:nvSpPr>
          <p:cNvPr id="3" name="Subtitle 2"/>
          <p:cNvSpPr>
            <a:spLocks noGrp="1"/>
          </p:cNvSpPr>
          <p:nvPr>
            <p:ph type="subTitle" idx="1"/>
          </p:nvPr>
        </p:nvSpPr>
        <p:spPr>
          <a:xfrm>
            <a:off x="4267200" y="5063237"/>
            <a:ext cx="12344400" cy="1028700"/>
          </a:xfrm>
          <a:prstGeom prst="rect">
            <a:avLst/>
          </a:prstGeom>
        </p:spPr>
        <p:txBody>
          <a:bodyPr anchor="ctr"/>
          <a:lstStyle>
            <a:lvl1pPr marL="0" indent="0" algn="l">
              <a:buNone/>
              <a:defRPr>
                <a:solidFill>
                  <a:schemeClr val="tx1">
                    <a:lumMod val="65000"/>
                    <a:lumOff val="35000"/>
                  </a:schemeClr>
                </a:solidFill>
              </a:defRPr>
            </a:lvl1pPr>
            <a:lvl2pPr marL="816422" indent="0" algn="ctr">
              <a:buNone/>
              <a:defRPr>
                <a:solidFill>
                  <a:schemeClr val="tx1">
                    <a:tint val="75000"/>
                  </a:schemeClr>
                </a:solidFill>
              </a:defRPr>
            </a:lvl2pPr>
            <a:lvl3pPr marL="1632844" indent="0" algn="ctr">
              <a:buNone/>
              <a:defRPr>
                <a:solidFill>
                  <a:schemeClr val="tx1">
                    <a:tint val="75000"/>
                  </a:schemeClr>
                </a:solidFill>
              </a:defRPr>
            </a:lvl3pPr>
            <a:lvl4pPr marL="2449266" indent="0" algn="ctr">
              <a:buNone/>
              <a:defRPr>
                <a:solidFill>
                  <a:schemeClr val="tx1">
                    <a:tint val="75000"/>
                  </a:schemeClr>
                </a:solidFill>
              </a:defRPr>
            </a:lvl4pPr>
            <a:lvl5pPr marL="3265688" indent="0" algn="ctr">
              <a:buNone/>
              <a:defRPr>
                <a:solidFill>
                  <a:schemeClr val="tx1">
                    <a:tint val="75000"/>
                  </a:schemeClr>
                </a:solidFill>
              </a:defRPr>
            </a:lvl5pPr>
            <a:lvl6pPr marL="4082110" indent="0" algn="ctr">
              <a:buNone/>
              <a:defRPr>
                <a:solidFill>
                  <a:schemeClr val="tx1">
                    <a:tint val="75000"/>
                  </a:schemeClr>
                </a:solidFill>
              </a:defRPr>
            </a:lvl6pPr>
            <a:lvl7pPr marL="4898532" indent="0" algn="ctr">
              <a:buNone/>
              <a:defRPr>
                <a:solidFill>
                  <a:schemeClr val="tx1">
                    <a:tint val="75000"/>
                  </a:schemeClr>
                </a:solidFill>
              </a:defRPr>
            </a:lvl7pPr>
            <a:lvl8pPr marL="5714954" indent="0" algn="ctr">
              <a:buNone/>
              <a:defRPr>
                <a:solidFill>
                  <a:schemeClr val="tx1">
                    <a:tint val="75000"/>
                  </a:schemeClr>
                </a:solidFill>
              </a:defRPr>
            </a:lvl8pPr>
            <a:lvl9pPr marL="6531376" indent="0" algn="ctr">
              <a:buNone/>
              <a:defRPr>
                <a:solidFill>
                  <a:schemeClr val="tx1">
                    <a:tint val="75000"/>
                  </a:schemeClr>
                </a:solidFill>
              </a:defRPr>
            </a:lvl9pPr>
          </a:lstStyle>
          <a:p>
            <a:r>
              <a:rPr lang="en-US" dirty="0"/>
              <a:t>Click to edit Master subtitle style</a:t>
            </a:r>
          </a:p>
        </p:txBody>
      </p:sp>
      <p:sp>
        <p:nvSpPr>
          <p:cNvPr id="4" name="TextBox 3"/>
          <p:cNvSpPr txBox="1"/>
          <p:nvPr userDrawn="1"/>
        </p:nvSpPr>
        <p:spPr>
          <a:xfrm>
            <a:off x="530072" y="561001"/>
            <a:ext cx="9612527" cy="400110"/>
          </a:xfrm>
          <a:prstGeom prst="rect">
            <a:avLst/>
          </a:prstGeom>
          <a:noFill/>
        </p:spPr>
        <p:txBody>
          <a:bodyPr wrap="none" rtlCol="0">
            <a:spAutoFit/>
          </a:bodyPr>
          <a:lstStyle/>
          <a:p>
            <a:r>
              <a:rPr lang="en-US" sz="2000" spc="600" dirty="0">
                <a:solidFill>
                  <a:schemeClr val="tx1">
                    <a:lumMod val="65000"/>
                    <a:lumOff val="35000"/>
                  </a:schemeClr>
                </a:solidFill>
                <a:latin typeface="Arial"/>
                <a:cs typeface="Arial"/>
              </a:rPr>
              <a:t>CALIFORNIA DEPARTMENT OF WATER RESOURCES</a:t>
            </a:r>
          </a:p>
        </p:txBody>
      </p:sp>
    </p:spTree>
    <p:extLst>
      <p:ext uri="{BB962C8B-B14F-4D97-AF65-F5344CB8AC3E}">
        <p14:creationId xmlns:p14="http://schemas.microsoft.com/office/powerpoint/2010/main" val="339184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a:prstGeom prst="rect">
            <a:avLst/>
          </a:prstGeom>
        </p:spPr>
        <p:txBody>
          <a:bodyPr lIns="163284" tIns="81642" rIns="163284" bIns="81642" anchor="t"/>
          <a:lstStyle>
            <a:lvl1pPr algn="l">
              <a:defRPr sz="7100" b="1" cap="all">
                <a:solidFill>
                  <a:srgbClr val="00395E"/>
                </a:solidFill>
              </a:defRPr>
            </a:lvl1pPr>
          </a:lstStyle>
          <a:p>
            <a:r>
              <a:rPr lang="en-US" dirty="0"/>
              <a:t>Click to edit Master title style</a:t>
            </a:r>
          </a:p>
        </p:txBody>
      </p:sp>
      <p:sp>
        <p:nvSpPr>
          <p:cNvPr id="3" name="Text Placeholder 2"/>
          <p:cNvSpPr>
            <a:spLocks noGrp="1"/>
          </p:cNvSpPr>
          <p:nvPr>
            <p:ph type="body" idx="1"/>
          </p:nvPr>
        </p:nvSpPr>
        <p:spPr>
          <a:xfrm>
            <a:off x="1444626" y="4360070"/>
            <a:ext cx="15544800" cy="2250281"/>
          </a:xfrm>
          <a:prstGeom prst="rect">
            <a:avLst/>
          </a:prstGeom>
        </p:spPr>
        <p:txBody>
          <a:bodyPr lIns="163284" tIns="81642" rIns="163284" bIns="81642" anchor="b"/>
          <a:lstStyle>
            <a:lvl1pPr marL="0" indent="0">
              <a:buNone/>
              <a:defRPr sz="3600">
                <a:solidFill>
                  <a:schemeClr val="tx1">
                    <a:tint val="75000"/>
                  </a:schemeClr>
                </a:solidFill>
              </a:defRPr>
            </a:lvl1pPr>
            <a:lvl2pPr marL="816422" indent="0">
              <a:buNone/>
              <a:defRPr sz="3200">
                <a:solidFill>
                  <a:schemeClr val="tx1">
                    <a:tint val="75000"/>
                  </a:schemeClr>
                </a:solidFill>
              </a:defRPr>
            </a:lvl2pPr>
            <a:lvl3pPr marL="1632844" indent="0">
              <a:buNone/>
              <a:defRPr sz="2900">
                <a:solidFill>
                  <a:schemeClr val="tx1">
                    <a:tint val="75000"/>
                  </a:schemeClr>
                </a:solidFill>
              </a:defRPr>
            </a:lvl3pPr>
            <a:lvl4pPr marL="2449266" indent="0">
              <a:buNone/>
              <a:defRPr sz="2500">
                <a:solidFill>
                  <a:schemeClr val="tx1">
                    <a:tint val="75000"/>
                  </a:schemeClr>
                </a:solidFill>
              </a:defRPr>
            </a:lvl4pPr>
            <a:lvl5pPr marL="3265688" indent="0">
              <a:buNone/>
              <a:defRPr sz="2500">
                <a:solidFill>
                  <a:schemeClr val="tx1">
                    <a:tint val="75000"/>
                  </a:schemeClr>
                </a:solidFill>
              </a:defRPr>
            </a:lvl5pPr>
            <a:lvl6pPr marL="4082110" indent="0">
              <a:buNone/>
              <a:defRPr sz="2500">
                <a:solidFill>
                  <a:schemeClr val="tx1">
                    <a:tint val="75000"/>
                  </a:schemeClr>
                </a:solidFill>
              </a:defRPr>
            </a:lvl6pPr>
            <a:lvl7pPr marL="4898532" indent="0">
              <a:buNone/>
              <a:defRPr sz="2500">
                <a:solidFill>
                  <a:schemeClr val="tx1">
                    <a:tint val="75000"/>
                  </a:schemeClr>
                </a:solidFill>
              </a:defRPr>
            </a:lvl7pPr>
            <a:lvl8pPr marL="5714954" indent="0">
              <a:buNone/>
              <a:defRPr sz="2500">
                <a:solidFill>
                  <a:schemeClr val="tx1">
                    <a:tint val="75000"/>
                  </a:schemeClr>
                </a:solidFill>
              </a:defRPr>
            </a:lvl8pPr>
            <a:lvl9pPr marL="6531376" indent="0">
              <a:buNone/>
              <a:defRPr sz="25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365753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rotWithShape="1">
          <a:gsLst>
            <a:gs pos="0">
              <a:schemeClr val="bg1">
                <a:lumMod val="95000"/>
              </a:schemeClr>
            </a:gs>
            <a:gs pos="100000">
              <a:schemeClr val="bg1">
                <a:lumMod val="75000"/>
                <a:alpha val="53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a:prstGeom prst="rect">
            <a:avLst/>
          </a:prstGeom>
        </p:spPr>
        <p:txBody>
          <a:bodyPr lIns="163284" tIns="81642" rIns="163284" bIns="81642"/>
          <a:lstStyle>
            <a:lvl1pPr algn="l">
              <a:defRPr sz="7200" b="1">
                <a:solidFill>
                  <a:srgbClr val="00395E"/>
                </a:solidFill>
              </a:defRPr>
            </a:lvl1pPr>
          </a:lstStyle>
          <a:p>
            <a:r>
              <a:rPr lang="en-US" dirty="0"/>
              <a:t>Click to edit Master title style</a:t>
            </a:r>
          </a:p>
        </p:txBody>
      </p:sp>
      <p:sp>
        <p:nvSpPr>
          <p:cNvPr id="3" name="Content Placeholder 2"/>
          <p:cNvSpPr>
            <a:spLocks noGrp="1"/>
          </p:cNvSpPr>
          <p:nvPr>
            <p:ph idx="1"/>
          </p:nvPr>
        </p:nvSpPr>
        <p:spPr>
          <a:xfrm>
            <a:off x="914400" y="2400301"/>
            <a:ext cx="16459200" cy="6788945"/>
          </a:xfrm>
          <a:prstGeom prst="rect">
            <a:avLst/>
          </a:prstGeom>
        </p:spPr>
        <p:txBody>
          <a:bodyPr lIns="163284" tIns="81642" rIns="163284" bIns="81642"/>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22FE17BF-62EF-294C-AC68-AEF695F02BD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53354" y="9210163"/>
            <a:ext cx="5140446" cy="853923"/>
          </a:xfrm>
          <a:prstGeom prst="rect">
            <a:avLst/>
          </a:prstGeom>
        </p:spPr>
      </p:pic>
    </p:spTree>
    <p:extLst>
      <p:ext uri="{BB962C8B-B14F-4D97-AF65-F5344CB8AC3E}">
        <p14:creationId xmlns:p14="http://schemas.microsoft.com/office/powerpoint/2010/main" val="3348719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a:prstGeom prst="rect">
            <a:avLst/>
          </a:prstGeom>
        </p:spPr>
        <p:txBody>
          <a:bodyPr lIns="163284" tIns="81642" rIns="163284" bIns="81642"/>
          <a:lstStyle>
            <a:lvl1pPr algn="l">
              <a:defRPr sz="7200" b="1">
                <a:solidFill>
                  <a:srgbClr val="00395E"/>
                </a:solidFill>
              </a:defRPr>
            </a:lvl1pPr>
          </a:lstStyle>
          <a:p>
            <a:r>
              <a:rPr lang="en-US" dirty="0"/>
              <a:t>Click to edit Master title style</a:t>
            </a:r>
          </a:p>
        </p:txBody>
      </p:sp>
      <p:sp>
        <p:nvSpPr>
          <p:cNvPr id="3" name="Content Placeholder 2"/>
          <p:cNvSpPr>
            <a:spLocks noGrp="1"/>
          </p:cNvSpPr>
          <p:nvPr>
            <p:ph sz="half" idx="1"/>
          </p:nvPr>
        </p:nvSpPr>
        <p:spPr>
          <a:xfrm>
            <a:off x="914400" y="2400301"/>
            <a:ext cx="8077200" cy="6788945"/>
          </a:xfrm>
          <a:prstGeom prst="rect">
            <a:avLst/>
          </a:prstGeom>
        </p:spPr>
        <p:txBody>
          <a:bodyPr lIns="163284" tIns="81642" rIns="163284" bIns="81642"/>
          <a:lstStyle>
            <a:lvl1pPr>
              <a:defRPr sz="5000">
                <a:solidFill>
                  <a:schemeClr val="tx1">
                    <a:lumMod val="75000"/>
                    <a:lumOff val="25000"/>
                  </a:schemeClr>
                </a:solidFill>
              </a:defRPr>
            </a:lvl1pPr>
            <a:lvl2pPr>
              <a:defRPr sz="4300">
                <a:solidFill>
                  <a:schemeClr val="tx1">
                    <a:lumMod val="75000"/>
                    <a:lumOff val="25000"/>
                  </a:schemeClr>
                </a:solidFill>
              </a:defRPr>
            </a:lvl2pPr>
            <a:lvl3pPr>
              <a:defRPr sz="3600">
                <a:solidFill>
                  <a:schemeClr val="tx1">
                    <a:lumMod val="75000"/>
                    <a:lumOff val="25000"/>
                  </a:schemeClr>
                </a:solidFill>
              </a:defRPr>
            </a:lvl3pPr>
            <a:lvl4pPr>
              <a:defRPr sz="3200">
                <a:solidFill>
                  <a:schemeClr val="tx1">
                    <a:lumMod val="75000"/>
                    <a:lumOff val="25000"/>
                  </a:schemeClr>
                </a:solidFill>
              </a:defRPr>
            </a:lvl4pPr>
            <a:lvl5pPr>
              <a:defRPr sz="3200">
                <a:solidFill>
                  <a:schemeClr val="tx1">
                    <a:lumMod val="75000"/>
                    <a:lumOff val="25000"/>
                  </a:schemeClr>
                </a:solidFill>
              </a:defRPr>
            </a:lvl5pPr>
            <a:lvl6pPr>
              <a:defRPr sz="3200"/>
            </a:lvl6pPr>
            <a:lvl7pPr>
              <a:defRPr sz="3200"/>
            </a:lvl7pPr>
            <a:lvl8pPr>
              <a:defRPr sz="3200"/>
            </a:lvl8pPr>
            <a:lvl9pPr>
              <a:defRPr sz="3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9296400" y="2400301"/>
            <a:ext cx="8077200" cy="6788945"/>
          </a:xfrm>
          <a:prstGeom prst="rect">
            <a:avLst/>
          </a:prstGeom>
        </p:spPr>
        <p:txBody>
          <a:bodyPr lIns="163284" tIns="81642" rIns="163284" bIns="81642"/>
          <a:lstStyle>
            <a:lvl1pPr>
              <a:defRPr sz="5000">
                <a:solidFill>
                  <a:schemeClr val="tx1">
                    <a:lumMod val="75000"/>
                    <a:lumOff val="25000"/>
                  </a:schemeClr>
                </a:solidFill>
              </a:defRPr>
            </a:lvl1pPr>
            <a:lvl2pPr>
              <a:defRPr sz="4300">
                <a:solidFill>
                  <a:schemeClr val="tx1">
                    <a:lumMod val="75000"/>
                    <a:lumOff val="25000"/>
                  </a:schemeClr>
                </a:solidFill>
              </a:defRPr>
            </a:lvl2pPr>
            <a:lvl3pPr>
              <a:defRPr sz="3600">
                <a:solidFill>
                  <a:schemeClr val="tx1">
                    <a:lumMod val="75000"/>
                    <a:lumOff val="25000"/>
                  </a:schemeClr>
                </a:solidFill>
              </a:defRPr>
            </a:lvl3pPr>
            <a:lvl4pPr>
              <a:defRPr sz="3200">
                <a:solidFill>
                  <a:schemeClr val="tx1">
                    <a:lumMod val="75000"/>
                    <a:lumOff val="25000"/>
                  </a:schemeClr>
                </a:solidFill>
              </a:defRPr>
            </a:lvl4pPr>
            <a:lvl5pPr>
              <a:defRPr sz="3200">
                <a:solidFill>
                  <a:schemeClr val="tx1">
                    <a:lumMod val="75000"/>
                    <a:lumOff val="25000"/>
                  </a:schemeClr>
                </a:solidFill>
              </a:defRPr>
            </a:lvl5pPr>
            <a:lvl6pPr>
              <a:defRPr sz="3200"/>
            </a:lvl6pPr>
            <a:lvl7pPr>
              <a:defRPr sz="3200"/>
            </a:lvl7pPr>
            <a:lvl8pPr>
              <a:defRPr sz="3200"/>
            </a:lvl8pPr>
            <a:lvl9pPr>
              <a:defRPr sz="3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9A37B005-BFFD-DA41-8E10-12091077AF7C}"/>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53354" y="9210163"/>
            <a:ext cx="5140446" cy="853923"/>
          </a:xfrm>
          <a:prstGeom prst="rect">
            <a:avLst/>
          </a:prstGeom>
        </p:spPr>
      </p:pic>
    </p:spTree>
    <p:extLst>
      <p:ext uri="{BB962C8B-B14F-4D97-AF65-F5344CB8AC3E}">
        <p14:creationId xmlns:p14="http://schemas.microsoft.com/office/powerpoint/2010/main" val="2282131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Image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6"/>
            <a:ext cx="7547212" cy="2099231"/>
          </a:xfrm>
          <a:prstGeom prst="rect">
            <a:avLst/>
          </a:prstGeom>
        </p:spPr>
        <p:txBody>
          <a:bodyPr lIns="163284" tIns="81642" rIns="163284" bIns="81642"/>
          <a:lstStyle>
            <a:lvl1pPr algn="l">
              <a:defRPr sz="7200" b="1">
                <a:solidFill>
                  <a:srgbClr val="00395E"/>
                </a:solidFill>
              </a:defRPr>
            </a:lvl1pPr>
          </a:lstStyle>
          <a:p>
            <a:r>
              <a:rPr lang="en-US" dirty="0"/>
              <a:t>Click to edit Master title style</a:t>
            </a:r>
          </a:p>
        </p:txBody>
      </p:sp>
      <p:sp>
        <p:nvSpPr>
          <p:cNvPr id="3" name="Content Placeholder 2"/>
          <p:cNvSpPr>
            <a:spLocks noGrp="1"/>
          </p:cNvSpPr>
          <p:nvPr>
            <p:ph sz="half" idx="1"/>
          </p:nvPr>
        </p:nvSpPr>
        <p:spPr>
          <a:xfrm>
            <a:off x="914400" y="3343701"/>
            <a:ext cx="8077200" cy="5845545"/>
          </a:xfrm>
          <a:prstGeom prst="rect">
            <a:avLst/>
          </a:prstGeom>
        </p:spPr>
        <p:txBody>
          <a:bodyPr lIns="163284" tIns="81642" rIns="163284" bIns="81642"/>
          <a:lstStyle>
            <a:lvl1pPr>
              <a:defRPr sz="5000">
                <a:solidFill>
                  <a:schemeClr val="tx1">
                    <a:lumMod val="75000"/>
                    <a:lumOff val="25000"/>
                  </a:schemeClr>
                </a:solidFill>
              </a:defRPr>
            </a:lvl1pPr>
            <a:lvl2pPr>
              <a:defRPr sz="4300">
                <a:solidFill>
                  <a:schemeClr val="tx1">
                    <a:lumMod val="75000"/>
                    <a:lumOff val="25000"/>
                  </a:schemeClr>
                </a:solidFill>
              </a:defRPr>
            </a:lvl2pPr>
            <a:lvl3pPr>
              <a:defRPr sz="3600">
                <a:solidFill>
                  <a:schemeClr val="tx1">
                    <a:lumMod val="75000"/>
                    <a:lumOff val="25000"/>
                  </a:schemeClr>
                </a:solidFill>
              </a:defRPr>
            </a:lvl3pPr>
            <a:lvl4pPr>
              <a:defRPr sz="3200">
                <a:solidFill>
                  <a:schemeClr val="tx1">
                    <a:lumMod val="75000"/>
                    <a:lumOff val="25000"/>
                  </a:schemeClr>
                </a:solidFill>
              </a:defRPr>
            </a:lvl4pPr>
            <a:lvl5pPr>
              <a:defRPr sz="3200">
                <a:solidFill>
                  <a:schemeClr val="tx1">
                    <a:lumMod val="75000"/>
                    <a:lumOff val="25000"/>
                  </a:schemeClr>
                </a:solidFill>
              </a:defRPr>
            </a:lvl5pPr>
            <a:lvl6pPr>
              <a:defRPr sz="3200"/>
            </a:lvl6pPr>
            <a:lvl7pPr>
              <a:defRPr sz="3200"/>
            </a:lvl7pPr>
            <a:lvl8pPr>
              <a:defRPr sz="3200"/>
            </a:lvl8pPr>
            <a:lvl9pPr>
              <a:defRPr sz="3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9296400" y="0"/>
            <a:ext cx="8991600" cy="10286999"/>
          </a:xfrm>
          <a:prstGeom prst="rect">
            <a:avLst/>
          </a:prstGeom>
        </p:spPr>
        <p:txBody>
          <a:bodyPr lIns="163284" tIns="81642" rIns="163284" bIns="81642"/>
          <a:lstStyle>
            <a:lvl1pPr marL="0" indent="0">
              <a:buNone/>
              <a:defRPr sz="5000">
                <a:solidFill>
                  <a:schemeClr val="tx1">
                    <a:lumMod val="75000"/>
                    <a:lumOff val="25000"/>
                  </a:schemeClr>
                </a:solidFill>
              </a:defRPr>
            </a:lvl1pPr>
            <a:lvl2pPr>
              <a:defRPr sz="4300">
                <a:solidFill>
                  <a:schemeClr val="tx1">
                    <a:lumMod val="75000"/>
                    <a:lumOff val="25000"/>
                  </a:schemeClr>
                </a:solidFill>
              </a:defRPr>
            </a:lvl2pPr>
            <a:lvl3pPr>
              <a:defRPr sz="3600">
                <a:solidFill>
                  <a:schemeClr val="tx1">
                    <a:lumMod val="75000"/>
                    <a:lumOff val="25000"/>
                  </a:schemeClr>
                </a:solidFill>
              </a:defRPr>
            </a:lvl3pPr>
            <a:lvl4pPr>
              <a:defRPr sz="3200">
                <a:solidFill>
                  <a:schemeClr val="tx1">
                    <a:lumMod val="75000"/>
                    <a:lumOff val="25000"/>
                  </a:schemeClr>
                </a:solidFill>
              </a:defRPr>
            </a:lvl4pPr>
            <a:lvl5pPr>
              <a:defRPr sz="3200">
                <a:solidFill>
                  <a:schemeClr val="tx1">
                    <a:lumMod val="75000"/>
                    <a:lumOff val="25000"/>
                  </a:schemeClr>
                </a:solidFill>
              </a:defRPr>
            </a:lvl5pPr>
            <a:lvl6pPr>
              <a:defRPr sz="3200"/>
            </a:lvl6pPr>
            <a:lvl7pPr>
              <a:defRPr sz="3200"/>
            </a:lvl7pPr>
            <a:lvl8pPr>
              <a:defRPr sz="3200"/>
            </a:lvl8pPr>
            <a:lvl9pPr>
              <a:defRPr sz="3200"/>
            </a:lvl9pPr>
          </a:lstStyle>
          <a:p>
            <a:pPr lvl="0"/>
            <a:endParaRPr lang="en-US" dirty="0"/>
          </a:p>
        </p:txBody>
      </p:sp>
      <p:pic>
        <p:nvPicPr>
          <p:cNvPr id="6" name="Picture 5">
            <a:extLst>
              <a:ext uri="{FF2B5EF4-FFF2-40B4-BE49-F238E27FC236}">
                <a16:creationId xmlns:a16="http://schemas.microsoft.com/office/drawing/2014/main" id="{6263752D-273C-F748-A353-D7EF29A902EE}"/>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53354" y="9210163"/>
            <a:ext cx="5140446" cy="853923"/>
          </a:xfrm>
          <a:prstGeom prst="rect">
            <a:avLst/>
          </a:prstGeom>
        </p:spPr>
      </p:pic>
    </p:spTree>
    <p:extLst>
      <p:ext uri="{BB962C8B-B14F-4D97-AF65-F5344CB8AC3E}">
        <p14:creationId xmlns:p14="http://schemas.microsoft.com/office/powerpoint/2010/main" val="1017920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left and text">
    <p:spTree>
      <p:nvGrpSpPr>
        <p:cNvPr id="1" name=""/>
        <p:cNvGrpSpPr/>
        <p:nvPr/>
      </p:nvGrpSpPr>
      <p:grpSpPr>
        <a:xfrm>
          <a:off x="0" y="0"/>
          <a:ext cx="0" cy="0"/>
          <a:chOff x="0" y="0"/>
          <a:chExt cx="0" cy="0"/>
        </a:xfrm>
      </p:grpSpPr>
      <p:sp>
        <p:nvSpPr>
          <p:cNvPr id="2" name="Title 1"/>
          <p:cNvSpPr>
            <a:spLocks noGrp="1"/>
          </p:cNvSpPr>
          <p:nvPr>
            <p:ph type="title"/>
          </p:nvPr>
        </p:nvSpPr>
        <p:spPr>
          <a:xfrm>
            <a:off x="9586416" y="657617"/>
            <a:ext cx="7547212" cy="2099231"/>
          </a:xfrm>
          <a:prstGeom prst="rect">
            <a:avLst/>
          </a:prstGeom>
        </p:spPr>
        <p:txBody>
          <a:bodyPr lIns="163284" tIns="81642" rIns="163284" bIns="81642"/>
          <a:lstStyle>
            <a:lvl1pPr algn="l">
              <a:defRPr sz="7200" b="1">
                <a:solidFill>
                  <a:srgbClr val="00395E"/>
                </a:solidFill>
              </a:defRPr>
            </a:lvl1pPr>
          </a:lstStyle>
          <a:p>
            <a:r>
              <a:rPr lang="en-US" dirty="0"/>
              <a:t>Click to edit Master title style</a:t>
            </a:r>
          </a:p>
        </p:txBody>
      </p:sp>
      <p:sp>
        <p:nvSpPr>
          <p:cNvPr id="3" name="Content Placeholder 2"/>
          <p:cNvSpPr>
            <a:spLocks noGrp="1"/>
          </p:cNvSpPr>
          <p:nvPr>
            <p:ph sz="half" idx="1" hasCustomPrompt="1"/>
          </p:nvPr>
        </p:nvSpPr>
        <p:spPr>
          <a:xfrm>
            <a:off x="9689911" y="4121624"/>
            <a:ext cx="8077200" cy="5845545"/>
          </a:xfrm>
          <a:prstGeom prst="rect">
            <a:avLst/>
          </a:prstGeom>
        </p:spPr>
        <p:txBody>
          <a:bodyPr lIns="163284" tIns="81642" rIns="163284" bIns="81642"/>
          <a:lstStyle>
            <a:lvl1pPr marL="0" indent="0">
              <a:buNone/>
              <a:defRPr sz="5000">
                <a:solidFill>
                  <a:schemeClr val="tx1">
                    <a:lumMod val="75000"/>
                    <a:lumOff val="25000"/>
                  </a:schemeClr>
                </a:solidFill>
              </a:defRPr>
            </a:lvl1pPr>
            <a:lvl2pPr>
              <a:defRPr sz="4300">
                <a:solidFill>
                  <a:schemeClr val="tx1">
                    <a:lumMod val="75000"/>
                    <a:lumOff val="25000"/>
                  </a:schemeClr>
                </a:solidFill>
              </a:defRPr>
            </a:lvl2pPr>
            <a:lvl3pPr>
              <a:defRPr sz="3600">
                <a:solidFill>
                  <a:schemeClr val="tx1">
                    <a:lumMod val="75000"/>
                    <a:lumOff val="25000"/>
                  </a:schemeClr>
                </a:solidFill>
              </a:defRPr>
            </a:lvl3pPr>
            <a:lvl4pPr>
              <a:defRPr sz="3200">
                <a:solidFill>
                  <a:schemeClr val="tx1">
                    <a:lumMod val="75000"/>
                    <a:lumOff val="25000"/>
                  </a:schemeClr>
                </a:solidFill>
              </a:defRPr>
            </a:lvl4pPr>
            <a:lvl5pPr>
              <a:defRPr sz="3200">
                <a:solidFill>
                  <a:schemeClr val="tx1">
                    <a:lumMod val="75000"/>
                    <a:lumOff val="25000"/>
                  </a:schemeClr>
                </a:solidFill>
              </a:defRPr>
            </a:lvl5pPr>
            <a:lvl6pPr>
              <a:defRPr sz="3200"/>
            </a:lvl6pPr>
            <a:lvl7pPr>
              <a:defRPr sz="3200"/>
            </a:lvl7pPr>
            <a:lvl8pPr>
              <a:defRPr sz="3200"/>
            </a:lvl8pPr>
            <a:lvl9pPr>
              <a:defRPr sz="3200"/>
            </a:lvl9pPr>
          </a:lstStyle>
          <a:p>
            <a:pPr lvl="0"/>
            <a:r>
              <a:rPr lang="en-US" dirty="0"/>
              <a:t>Click to edit Master text styles</a:t>
            </a:r>
          </a:p>
        </p:txBody>
      </p:sp>
      <p:sp>
        <p:nvSpPr>
          <p:cNvPr id="4" name="Content Placeholder 3"/>
          <p:cNvSpPr>
            <a:spLocks noGrp="1"/>
          </p:cNvSpPr>
          <p:nvPr>
            <p:ph sz="half" idx="2"/>
          </p:nvPr>
        </p:nvSpPr>
        <p:spPr>
          <a:xfrm>
            <a:off x="70513" y="1"/>
            <a:ext cx="8991600" cy="10286999"/>
          </a:xfrm>
          <a:prstGeom prst="rect">
            <a:avLst/>
          </a:prstGeom>
        </p:spPr>
        <p:txBody>
          <a:bodyPr lIns="163284" tIns="81642" rIns="163284" bIns="81642"/>
          <a:lstStyle>
            <a:lvl1pPr marL="0" indent="0">
              <a:buNone/>
              <a:defRPr sz="5000">
                <a:solidFill>
                  <a:schemeClr val="tx1">
                    <a:lumMod val="75000"/>
                    <a:lumOff val="25000"/>
                  </a:schemeClr>
                </a:solidFill>
              </a:defRPr>
            </a:lvl1pPr>
            <a:lvl2pPr>
              <a:defRPr sz="4300">
                <a:solidFill>
                  <a:schemeClr val="tx1">
                    <a:lumMod val="75000"/>
                    <a:lumOff val="25000"/>
                  </a:schemeClr>
                </a:solidFill>
              </a:defRPr>
            </a:lvl2pPr>
            <a:lvl3pPr>
              <a:defRPr sz="3600">
                <a:solidFill>
                  <a:schemeClr val="tx1">
                    <a:lumMod val="75000"/>
                    <a:lumOff val="25000"/>
                  </a:schemeClr>
                </a:solidFill>
              </a:defRPr>
            </a:lvl3pPr>
            <a:lvl4pPr>
              <a:defRPr sz="3200">
                <a:solidFill>
                  <a:schemeClr val="tx1">
                    <a:lumMod val="75000"/>
                    <a:lumOff val="25000"/>
                  </a:schemeClr>
                </a:solidFill>
              </a:defRPr>
            </a:lvl4pPr>
            <a:lvl5pPr>
              <a:defRPr sz="3200">
                <a:solidFill>
                  <a:schemeClr val="tx1">
                    <a:lumMod val="75000"/>
                    <a:lumOff val="25000"/>
                  </a:schemeClr>
                </a:solidFill>
              </a:defRPr>
            </a:lvl5pPr>
            <a:lvl6pPr>
              <a:defRPr sz="3200"/>
            </a:lvl6pPr>
            <a:lvl7pPr>
              <a:defRPr sz="3200"/>
            </a:lvl7pPr>
            <a:lvl8pPr>
              <a:defRPr sz="3200"/>
            </a:lvl8pPr>
            <a:lvl9pPr>
              <a:defRPr sz="3200"/>
            </a:lvl9pPr>
          </a:lstStyle>
          <a:p>
            <a:pPr lvl="0"/>
            <a:endParaRPr lang="en-US" dirty="0"/>
          </a:p>
        </p:txBody>
      </p:sp>
    </p:spTree>
    <p:extLst>
      <p:ext uri="{BB962C8B-B14F-4D97-AF65-F5344CB8AC3E}">
        <p14:creationId xmlns:p14="http://schemas.microsoft.com/office/powerpoint/2010/main" val="3863651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with sea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BE7C25-90F8-1D40-93DE-171CAE24262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53354" y="9210163"/>
            <a:ext cx="5140446" cy="853923"/>
          </a:xfrm>
          <a:prstGeom prst="rect">
            <a:avLst/>
          </a:prstGeom>
        </p:spPr>
      </p:pic>
    </p:spTree>
    <p:extLst>
      <p:ext uri="{BB962C8B-B14F-4D97-AF65-F5344CB8AC3E}">
        <p14:creationId xmlns:p14="http://schemas.microsoft.com/office/powerpoint/2010/main" val="3169535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399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chemeClr val="bg1">
                <a:lumMod val="95000"/>
              </a:schemeClr>
            </a:gs>
            <a:gs pos="100000">
              <a:schemeClr val="bg1">
                <a:lumMod val="75000"/>
                <a:alpha val="47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3905104"/>
      </p:ext>
    </p:extLst>
  </p:cSld>
  <p:clrMap bg1="lt1" tx1="dk1" bg2="lt2" tx2="dk2" accent1="accent1" accent2="accent2" accent3="accent3" accent4="accent4" accent5="accent5" accent6="accent6" hlink="hlink" folHlink="folHlink"/>
  <p:sldLayoutIdLst>
    <p:sldLayoutId id="2147484155" r:id="rId1"/>
    <p:sldLayoutId id="2147484140" r:id="rId2"/>
    <p:sldLayoutId id="2147484141" r:id="rId3"/>
    <p:sldLayoutId id="2147484142" r:id="rId4"/>
    <p:sldLayoutId id="2147484144" r:id="rId5"/>
    <p:sldLayoutId id="2147484152" r:id="rId6"/>
    <p:sldLayoutId id="2147484154" r:id="rId7"/>
    <p:sldLayoutId id="2147484145" r:id="rId8"/>
    <p:sldLayoutId id="2147484146" r:id="rId9"/>
  </p:sldLayoutIdLst>
  <p:txStyles>
    <p:titleStyle>
      <a:lvl1pPr algn="ctr" defTabSz="816422" rtl="0" eaLnBrk="1" latinLnBrk="0" hangingPunct="1">
        <a:spcBef>
          <a:spcPct val="0"/>
        </a:spcBef>
        <a:buNone/>
        <a:defRPr sz="7900" kern="1200">
          <a:solidFill>
            <a:schemeClr val="tx1"/>
          </a:solidFill>
          <a:latin typeface="+mj-lt"/>
          <a:ea typeface="+mj-ea"/>
          <a:cs typeface="+mj-cs"/>
        </a:defRPr>
      </a:lvl1pPr>
    </p:titleStyle>
    <p:bodyStyle>
      <a:lvl1pPr marL="612317" indent="-612317" algn="l" defTabSz="816422" rtl="0" eaLnBrk="1" latinLnBrk="0" hangingPunct="1">
        <a:spcBef>
          <a:spcPct val="20000"/>
        </a:spcBef>
        <a:buFont typeface="Arial"/>
        <a:buChar char="•"/>
        <a:defRPr sz="5700" kern="1200">
          <a:solidFill>
            <a:schemeClr val="tx1"/>
          </a:solidFill>
          <a:latin typeface="+mn-lt"/>
          <a:ea typeface="+mn-ea"/>
          <a:cs typeface="+mn-cs"/>
        </a:defRPr>
      </a:lvl1pPr>
      <a:lvl2pPr marL="1326686" indent="-510264" algn="l" defTabSz="816422" rtl="0" eaLnBrk="1" latinLnBrk="0" hangingPunct="1">
        <a:spcBef>
          <a:spcPct val="20000"/>
        </a:spcBef>
        <a:buFont typeface="Arial"/>
        <a:buChar char="–"/>
        <a:defRPr sz="5000" kern="1200">
          <a:solidFill>
            <a:schemeClr val="tx1"/>
          </a:solidFill>
          <a:latin typeface="+mn-lt"/>
          <a:ea typeface="+mn-ea"/>
          <a:cs typeface="+mn-cs"/>
        </a:defRPr>
      </a:lvl2pPr>
      <a:lvl3pPr marL="2041055" indent="-408211" algn="l" defTabSz="816422" rtl="0" eaLnBrk="1" latinLnBrk="0" hangingPunct="1">
        <a:spcBef>
          <a:spcPct val="20000"/>
        </a:spcBef>
        <a:buFont typeface="Arial"/>
        <a:buChar char="•"/>
        <a:defRPr sz="4300" kern="1200">
          <a:solidFill>
            <a:schemeClr val="tx1"/>
          </a:solidFill>
          <a:latin typeface="+mn-lt"/>
          <a:ea typeface="+mn-ea"/>
          <a:cs typeface="+mn-cs"/>
        </a:defRPr>
      </a:lvl3pPr>
      <a:lvl4pPr marL="2857477" indent="-408211" algn="l" defTabSz="816422" rtl="0" eaLnBrk="1" latinLnBrk="0" hangingPunct="1">
        <a:spcBef>
          <a:spcPct val="20000"/>
        </a:spcBef>
        <a:buFont typeface="Arial"/>
        <a:buChar char="–"/>
        <a:defRPr sz="3600" kern="1200">
          <a:solidFill>
            <a:schemeClr val="tx1"/>
          </a:solidFill>
          <a:latin typeface="+mn-lt"/>
          <a:ea typeface="+mn-ea"/>
          <a:cs typeface="+mn-cs"/>
        </a:defRPr>
      </a:lvl4pPr>
      <a:lvl5pPr marL="3673899" indent="-408211" algn="l" defTabSz="816422" rtl="0" eaLnBrk="1" latinLnBrk="0" hangingPunct="1">
        <a:spcBef>
          <a:spcPct val="20000"/>
        </a:spcBef>
        <a:buFont typeface="Arial"/>
        <a:buChar char="»"/>
        <a:defRPr sz="3600" kern="1200">
          <a:solidFill>
            <a:schemeClr val="tx1"/>
          </a:solidFill>
          <a:latin typeface="+mn-lt"/>
          <a:ea typeface="+mn-ea"/>
          <a:cs typeface="+mn-cs"/>
        </a:defRPr>
      </a:lvl5pPr>
      <a:lvl6pPr marL="4490321" indent="-408211" algn="l" defTabSz="816422" rtl="0" eaLnBrk="1" latinLnBrk="0" hangingPunct="1">
        <a:spcBef>
          <a:spcPct val="20000"/>
        </a:spcBef>
        <a:buFont typeface="Arial"/>
        <a:buChar char="•"/>
        <a:defRPr sz="3600" kern="1200">
          <a:solidFill>
            <a:schemeClr val="tx1"/>
          </a:solidFill>
          <a:latin typeface="+mn-lt"/>
          <a:ea typeface="+mn-ea"/>
          <a:cs typeface="+mn-cs"/>
        </a:defRPr>
      </a:lvl6pPr>
      <a:lvl7pPr marL="5306743" indent="-408211" algn="l" defTabSz="816422" rtl="0" eaLnBrk="1" latinLnBrk="0" hangingPunct="1">
        <a:spcBef>
          <a:spcPct val="20000"/>
        </a:spcBef>
        <a:buFont typeface="Arial"/>
        <a:buChar char="•"/>
        <a:defRPr sz="3600" kern="1200">
          <a:solidFill>
            <a:schemeClr val="tx1"/>
          </a:solidFill>
          <a:latin typeface="+mn-lt"/>
          <a:ea typeface="+mn-ea"/>
          <a:cs typeface="+mn-cs"/>
        </a:defRPr>
      </a:lvl7pPr>
      <a:lvl8pPr marL="6123165" indent="-408211" algn="l" defTabSz="816422" rtl="0" eaLnBrk="1" latinLnBrk="0" hangingPunct="1">
        <a:spcBef>
          <a:spcPct val="20000"/>
        </a:spcBef>
        <a:buFont typeface="Arial"/>
        <a:buChar char="•"/>
        <a:defRPr sz="3600" kern="1200">
          <a:solidFill>
            <a:schemeClr val="tx1"/>
          </a:solidFill>
          <a:latin typeface="+mn-lt"/>
          <a:ea typeface="+mn-ea"/>
          <a:cs typeface="+mn-cs"/>
        </a:defRPr>
      </a:lvl8pPr>
      <a:lvl9pPr marL="6939587" indent="-408211" algn="l" defTabSz="816422" rtl="0" eaLnBrk="1" latinLnBrk="0" hangingPunct="1">
        <a:spcBef>
          <a:spcPct val="20000"/>
        </a:spcBef>
        <a:buFont typeface="Arial"/>
        <a:buChar char="•"/>
        <a:defRPr sz="3600" kern="1200">
          <a:solidFill>
            <a:schemeClr val="tx1"/>
          </a:solidFill>
          <a:latin typeface="+mn-lt"/>
          <a:ea typeface="+mn-ea"/>
          <a:cs typeface="+mn-cs"/>
        </a:defRPr>
      </a:lvl9pPr>
    </p:bodyStyle>
    <p:otherStyle>
      <a:defPPr>
        <a:defRPr lang="en-US"/>
      </a:defPPr>
      <a:lvl1pPr marL="0" algn="l" defTabSz="816422" rtl="0" eaLnBrk="1" latinLnBrk="0" hangingPunct="1">
        <a:defRPr sz="3200" kern="1200">
          <a:solidFill>
            <a:schemeClr val="tx1"/>
          </a:solidFill>
          <a:latin typeface="+mn-lt"/>
          <a:ea typeface="+mn-ea"/>
          <a:cs typeface="+mn-cs"/>
        </a:defRPr>
      </a:lvl1pPr>
      <a:lvl2pPr marL="816422" algn="l" defTabSz="816422" rtl="0" eaLnBrk="1" latinLnBrk="0" hangingPunct="1">
        <a:defRPr sz="3200" kern="1200">
          <a:solidFill>
            <a:schemeClr val="tx1"/>
          </a:solidFill>
          <a:latin typeface="+mn-lt"/>
          <a:ea typeface="+mn-ea"/>
          <a:cs typeface="+mn-cs"/>
        </a:defRPr>
      </a:lvl2pPr>
      <a:lvl3pPr marL="1632844" algn="l" defTabSz="816422" rtl="0" eaLnBrk="1" latinLnBrk="0" hangingPunct="1">
        <a:defRPr sz="3200" kern="1200">
          <a:solidFill>
            <a:schemeClr val="tx1"/>
          </a:solidFill>
          <a:latin typeface="+mn-lt"/>
          <a:ea typeface="+mn-ea"/>
          <a:cs typeface="+mn-cs"/>
        </a:defRPr>
      </a:lvl3pPr>
      <a:lvl4pPr marL="2449266" algn="l" defTabSz="816422" rtl="0" eaLnBrk="1" latinLnBrk="0" hangingPunct="1">
        <a:defRPr sz="3200" kern="1200">
          <a:solidFill>
            <a:schemeClr val="tx1"/>
          </a:solidFill>
          <a:latin typeface="+mn-lt"/>
          <a:ea typeface="+mn-ea"/>
          <a:cs typeface="+mn-cs"/>
        </a:defRPr>
      </a:lvl4pPr>
      <a:lvl5pPr marL="3265688" algn="l" defTabSz="816422" rtl="0" eaLnBrk="1" latinLnBrk="0" hangingPunct="1">
        <a:defRPr sz="3200" kern="1200">
          <a:solidFill>
            <a:schemeClr val="tx1"/>
          </a:solidFill>
          <a:latin typeface="+mn-lt"/>
          <a:ea typeface="+mn-ea"/>
          <a:cs typeface="+mn-cs"/>
        </a:defRPr>
      </a:lvl5pPr>
      <a:lvl6pPr marL="4082110" algn="l" defTabSz="816422" rtl="0" eaLnBrk="1" latinLnBrk="0" hangingPunct="1">
        <a:defRPr sz="3200" kern="1200">
          <a:solidFill>
            <a:schemeClr val="tx1"/>
          </a:solidFill>
          <a:latin typeface="+mn-lt"/>
          <a:ea typeface="+mn-ea"/>
          <a:cs typeface="+mn-cs"/>
        </a:defRPr>
      </a:lvl6pPr>
      <a:lvl7pPr marL="4898532" algn="l" defTabSz="816422" rtl="0" eaLnBrk="1" latinLnBrk="0" hangingPunct="1">
        <a:defRPr sz="3200" kern="1200">
          <a:solidFill>
            <a:schemeClr val="tx1"/>
          </a:solidFill>
          <a:latin typeface="+mn-lt"/>
          <a:ea typeface="+mn-ea"/>
          <a:cs typeface="+mn-cs"/>
        </a:defRPr>
      </a:lvl7pPr>
      <a:lvl8pPr marL="5714954" algn="l" defTabSz="816422" rtl="0" eaLnBrk="1" latinLnBrk="0" hangingPunct="1">
        <a:defRPr sz="3200" kern="1200">
          <a:solidFill>
            <a:schemeClr val="tx1"/>
          </a:solidFill>
          <a:latin typeface="+mn-lt"/>
          <a:ea typeface="+mn-ea"/>
          <a:cs typeface="+mn-cs"/>
        </a:defRPr>
      </a:lvl8pPr>
      <a:lvl9pPr marL="6531376" algn="l" defTabSz="816422"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iZ6ZnWjqXWAhUQ02MKHb4eBQsQjRwIBw&amp;url=https://www.army.mil/article/41389/corps-approves-sacramento-area-levee-vegetation-variance/&amp;psig=AFQjCNHGmgUV3D4T9MeQaw_VVDTlrOqX1Q&amp;ust=1505493541859660"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54480" y="1718560"/>
            <a:ext cx="15087600" cy="2169994"/>
          </a:xfrm>
        </p:spPr>
        <p:txBody>
          <a:bodyPr/>
          <a:lstStyle/>
          <a:p>
            <a:r>
              <a:rPr lang="en-US" dirty="0"/>
              <a:t>Drought in California</a:t>
            </a:r>
          </a:p>
        </p:txBody>
      </p:sp>
      <p:sp>
        <p:nvSpPr>
          <p:cNvPr id="3" name="Subtitle 2"/>
          <p:cNvSpPr>
            <a:spLocks noGrp="1"/>
          </p:cNvSpPr>
          <p:nvPr>
            <p:ph type="subTitle" idx="1"/>
          </p:nvPr>
        </p:nvSpPr>
        <p:spPr>
          <a:xfrm>
            <a:off x="950795" y="3298287"/>
            <a:ext cx="16572930" cy="968991"/>
          </a:xfrm>
        </p:spPr>
        <p:txBody>
          <a:bodyPr/>
          <a:lstStyle/>
          <a:p>
            <a:pPr algn="ctr"/>
            <a:r>
              <a:rPr lang="en-US" sz="4000" dirty="0"/>
              <a:t>CSAC PIO Briefing – July 14, 2021</a:t>
            </a:r>
            <a:endParaRPr lang="en-US" sz="4400" dirty="0"/>
          </a:p>
        </p:txBody>
      </p:sp>
      <p:sp>
        <p:nvSpPr>
          <p:cNvPr id="7" name="TextBox 6"/>
          <p:cNvSpPr txBox="1"/>
          <p:nvPr/>
        </p:nvSpPr>
        <p:spPr>
          <a:xfrm>
            <a:off x="530072" y="561001"/>
            <a:ext cx="9612527" cy="400110"/>
          </a:xfrm>
          <a:prstGeom prst="rect">
            <a:avLst/>
          </a:prstGeom>
          <a:noFill/>
        </p:spPr>
        <p:txBody>
          <a:bodyPr wrap="none" rtlCol="0">
            <a:spAutoFit/>
          </a:bodyPr>
          <a:lstStyle/>
          <a:p>
            <a:r>
              <a:rPr lang="en-US" sz="2000" spc="600" dirty="0">
                <a:solidFill>
                  <a:schemeClr val="tx1">
                    <a:lumMod val="65000"/>
                    <a:lumOff val="35000"/>
                  </a:schemeClr>
                </a:solidFill>
                <a:latin typeface="Arial"/>
                <a:cs typeface="Arial"/>
              </a:rPr>
              <a:t>CALIFORNIA DEPARTMENT OF WATER RESOURCES</a:t>
            </a:r>
          </a:p>
        </p:txBody>
      </p:sp>
      <p:pic>
        <p:nvPicPr>
          <p:cNvPr id="8" name="Picture 2">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326" b="40586"/>
          <a:stretch/>
        </p:blipFill>
        <p:spPr bwMode="auto">
          <a:xfrm>
            <a:off x="193183" y="4532988"/>
            <a:ext cx="17914512" cy="407105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798134" y="9291924"/>
            <a:ext cx="10725591" cy="646331"/>
          </a:xfrm>
          <a:prstGeom prst="rect">
            <a:avLst/>
          </a:prstGeom>
          <a:noFill/>
        </p:spPr>
        <p:txBody>
          <a:bodyPr wrap="square" rtlCol="0">
            <a:spAutoFit/>
          </a:bodyPr>
          <a:lstStyle/>
          <a:p>
            <a:pPr algn="r"/>
            <a:r>
              <a:rPr lang="en-US" sz="3600" dirty="0">
                <a:solidFill>
                  <a:schemeClr val="tx1">
                    <a:lumMod val="65000"/>
                    <a:lumOff val="35000"/>
                  </a:schemeClr>
                </a:solidFill>
                <a:latin typeface="+mn-lt"/>
              </a:rPr>
              <a:t>Ryan Endean, DWR Public Affairs Office</a:t>
            </a:r>
          </a:p>
        </p:txBody>
      </p:sp>
    </p:spTree>
    <p:extLst>
      <p:ext uri="{BB962C8B-B14F-4D97-AF65-F5344CB8AC3E}">
        <p14:creationId xmlns:p14="http://schemas.microsoft.com/office/powerpoint/2010/main" val="4035932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E377B-44B6-44D1-A50A-2673FE6DF906}"/>
              </a:ext>
            </a:extLst>
          </p:cNvPr>
          <p:cNvSpPr>
            <a:spLocks noGrp="1"/>
          </p:cNvSpPr>
          <p:nvPr>
            <p:ph type="title"/>
          </p:nvPr>
        </p:nvSpPr>
        <p:spPr/>
        <p:txBody>
          <a:bodyPr/>
          <a:lstStyle/>
          <a:p>
            <a:r>
              <a:rPr lang="en-US" dirty="0"/>
              <a:t>Technical Assistance Available</a:t>
            </a:r>
          </a:p>
        </p:txBody>
      </p:sp>
      <p:pic>
        <p:nvPicPr>
          <p:cNvPr id="6" name="Content Placeholder 5">
            <a:extLst>
              <a:ext uri="{FF2B5EF4-FFF2-40B4-BE49-F238E27FC236}">
                <a16:creationId xmlns:a16="http://schemas.microsoft.com/office/drawing/2014/main" id="{38E7A957-432A-482A-BA38-0A0E6236644D}"/>
              </a:ext>
            </a:extLst>
          </p:cNvPr>
          <p:cNvPicPr>
            <a:picLocks noGrp="1" noChangeAspect="1"/>
          </p:cNvPicPr>
          <p:nvPr>
            <p:ph sz="half" idx="1"/>
          </p:nvPr>
        </p:nvPicPr>
        <p:blipFill rotWithShape="1">
          <a:blip r:embed="rId3"/>
          <a:srcRect l="13797" t="19827" r="39151" b="16211"/>
          <a:stretch/>
        </p:blipFill>
        <p:spPr>
          <a:xfrm>
            <a:off x="2043244" y="2314576"/>
            <a:ext cx="6390176" cy="5429249"/>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D4572795-2286-46F3-9AB0-0E61F2D5AFD4}"/>
              </a:ext>
            </a:extLst>
          </p:cNvPr>
          <p:cNvPicPr>
            <a:picLocks noChangeAspect="1"/>
          </p:cNvPicPr>
          <p:nvPr/>
        </p:nvPicPr>
        <p:blipFill rotWithShape="1">
          <a:blip r:embed="rId4"/>
          <a:srcRect l="13889" t="28472" r="39583" b="12499"/>
          <a:stretch/>
        </p:blipFill>
        <p:spPr>
          <a:xfrm>
            <a:off x="9026038" y="2314576"/>
            <a:ext cx="6847242" cy="5429249"/>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5DD7082B-0D16-4758-AB16-70D05FD22389}"/>
              </a:ext>
            </a:extLst>
          </p:cNvPr>
          <p:cNvSpPr txBox="1"/>
          <p:nvPr/>
        </p:nvSpPr>
        <p:spPr>
          <a:xfrm>
            <a:off x="2043244" y="7900927"/>
            <a:ext cx="6811608" cy="400110"/>
          </a:xfrm>
          <a:prstGeom prst="rect">
            <a:avLst/>
          </a:prstGeom>
          <a:noFill/>
        </p:spPr>
        <p:txBody>
          <a:bodyPr wrap="none" rtlCol="0">
            <a:spAutoFit/>
          </a:bodyPr>
          <a:lstStyle/>
          <a:p>
            <a:r>
              <a:rPr lang="en-US" sz="2000" b="1" dirty="0">
                <a:latin typeface="+mn-lt"/>
              </a:rPr>
              <a:t>www.water.ca.gov/Work-With-Us/Technical-Assistance</a:t>
            </a:r>
          </a:p>
        </p:txBody>
      </p:sp>
      <p:sp>
        <p:nvSpPr>
          <p:cNvPr id="9" name="TextBox 8">
            <a:extLst>
              <a:ext uri="{FF2B5EF4-FFF2-40B4-BE49-F238E27FC236}">
                <a16:creationId xmlns:a16="http://schemas.microsoft.com/office/drawing/2014/main" id="{503F85E6-EFF1-4D84-AA59-FF297605E6F1}"/>
              </a:ext>
            </a:extLst>
          </p:cNvPr>
          <p:cNvSpPr txBox="1"/>
          <p:nvPr/>
        </p:nvSpPr>
        <p:spPr>
          <a:xfrm>
            <a:off x="9097478" y="7900866"/>
            <a:ext cx="6655796" cy="400110"/>
          </a:xfrm>
          <a:prstGeom prst="rect">
            <a:avLst/>
          </a:prstGeom>
          <a:noFill/>
        </p:spPr>
        <p:txBody>
          <a:bodyPr wrap="none" rtlCol="0">
            <a:spAutoFit/>
          </a:bodyPr>
          <a:lstStyle/>
          <a:p>
            <a:r>
              <a:rPr lang="en-US" sz="2000" b="1" dirty="0">
                <a:latin typeface="+mn-lt"/>
              </a:rPr>
              <a:t>https://water.ca.gov/Work-With-Us/Grants-And-Loans</a:t>
            </a:r>
          </a:p>
        </p:txBody>
      </p:sp>
    </p:spTree>
    <p:extLst>
      <p:ext uri="{BB962C8B-B14F-4D97-AF65-F5344CB8AC3E}">
        <p14:creationId xmlns:p14="http://schemas.microsoft.com/office/powerpoint/2010/main" val="39308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8E3BB-9629-4BA1-A084-DA0D3329B78D}"/>
              </a:ext>
            </a:extLst>
          </p:cNvPr>
          <p:cNvSpPr>
            <a:spLocks noGrp="1"/>
          </p:cNvSpPr>
          <p:nvPr>
            <p:ph type="title"/>
          </p:nvPr>
        </p:nvSpPr>
        <p:spPr>
          <a:xfrm>
            <a:off x="914399" y="411956"/>
            <a:ext cx="10715625" cy="2099231"/>
          </a:xfrm>
        </p:spPr>
        <p:txBody>
          <a:bodyPr/>
          <a:lstStyle/>
          <a:p>
            <a:r>
              <a:rPr lang="en-US" dirty="0"/>
              <a:t>New Technologies</a:t>
            </a:r>
          </a:p>
        </p:txBody>
      </p:sp>
      <p:sp>
        <p:nvSpPr>
          <p:cNvPr id="3" name="Content Placeholder 2">
            <a:extLst>
              <a:ext uri="{FF2B5EF4-FFF2-40B4-BE49-F238E27FC236}">
                <a16:creationId xmlns:a16="http://schemas.microsoft.com/office/drawing/2014/main" id="{F835BF76-5B99-4461-AD2A-30DCD6CBC428}"/>
              </a:ext>
            </a:extLst>
          </p:cNvPr>
          <p:cNvSpPr>
            <a:spLocks noGrp="1"/>
          </p:cNvSpPr>
          <p:nvPr>
            <p:ph sz="half" idx="1"/>
          </p:nvPr>
        </p:nvSpPr>
        <p:spPr>
          <a:xfrm>
            <a:off x="805401" y="2857926"/>
            <a:ext cx="8077200" cy="5845545"/>
          </a:xfrm>
        </p:spPr>
        <p:txBody>
          <a:bodyPr/>
          <a:lstStyle/>
          <a:p>
            <a:r>
              <a:rPr lang="en-US" dirty="0"/>
              <a:t>Airborne electromagnetic (AEM) surveys</a:t>
            </a:r>
          </a:p>
          <a:p>
            <a:r>
              <a:rPr lang="en-US" dirty="0"/>
              <a:t>Helicopter-based surveys of groundwater basins</a:t>
            </a:r>
          </a:p>
          <a:p>
            <a:r>
              <a:rPr lang="en-US" dirty="0"/>
              <a:t>Starting this month in several counties </a:t>
            </a:r>
          </a:p>
        </p:txBody>
      </p:sp>
      <p:pic>
        <p:nvPicPr>
          <p:cNvPr id="5" name="Content Placeholder 4">
            <a:extLst>
              <a:ext uri="{FF2B5EF4-FFF2-40B4-BE49-F238E27FC236}">
                <a16:creationId xmlns:a16="http://schemas.microsoft.com/office/drawing/2014/main" id="{BE40EEDD-F731-4DCC-8EAE-F8FB20102574}"/>
              </a:ext>
            </a:extLst>
          </p:cNvPr>
          <p:cNvPicPr>
            <a:picLocks noGrp="1" noChangeAspect="1"/>
          </p:cNvPicPr>
          <p:nvPr>
            <p:ph sz="half" idx="2"/>
          </p:nvPr>
        </p:nvPicPr>
        <p:blipFill rotWithShape="1">
          <a:blip r:embed="rId3"/>
          <a:srcRect l="5138" t="7797" r="8580" b="7034"/>
          <a:stretch/>
        </p:blipFill>
        <p:spPr>
          <a:xfrm>
            <a:off x="9072561" y="3250177"/>
            <a:ext cx="9024486" cy="55675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09976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CFB27-B6FE-4B57-A6CE-26AA0D43D834}"/>
              </a:ext>
            </a:extLst>
          </p:cNvPr>
          <p:cNvSpPr>
            <a:spLocks noGrp="1"/>
          </p:cNvSpPr>
          <p:nvPr>
            <p:ph type="ctrTitle"/>
          </p:nvPr>
        </p:nvSpPr>
        <p:spPr>
          <a:xfrm>
            <a:off x="1600200" y="4376028"/>
            <a:ext cx="15087600" cy="3228975"/>
          </a:xfrm>
        </p:spPr>
        <p:txBody>
          <a:bodyPr/>
          <a:lstStyle/>
          <a:p>
            <a:r>
              <a:rPr lang="en-US" dirty="0"/>
              <a:t>Questions?</a:t>
            </a:r>
          </a:p>
        </p:txBody>
      </p:sp>
    </p:spTree>
    <p:extLst>
      <p:ext uri="{BB962C8B-B14F-4D97-AF65-F5344CB8AC3E}">
        <p14:creationId xmlns:p14="http://schemas.microsoft.com/office/powerpoint/2010/main" val="1489962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013234"/>
            <a:ext cx="16459200" cy="1714500"/>
          </a:xfrm>
        </p:spPr>
        <p:txBody>
          <a:bodyPr/>
          <a:lstStyle/>
          <a:p>
            <a:pPr algn="ctr"/>
            <a:r>
              <a:rPr lang="en-US" dirty="0"/>
              <a:t>Follow us on social media</a:t>
            </a:r>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460345" y="3970345"/>
            <a:ext cx="1347613" cy="1347613"/>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250964" y="5999744"/>
            <a:ext cx="1463040" cy="1463040"/>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147746" y="3970345"/>
            <a:ext cx="1463040" cy="1463040"/>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481961" y="5999744"/>
            <a:ext cx="1280160" cy="1280160"/>
          </a:xfrm>
          <a:prstGeom prst="rect">
            <a:avLst/>
          </a:prstGeom>
        </p:spPr>
      </p:pic>
      <p:sp>
        <p:nvSpPr>
          <p:cNvPr id="9" name="TextBox 8"/>
          <p:cNvSpPr txBox="1"/>
          <p:nvPr/>
        </p:nvSpPr>
        <p:spPr>
          <a:xfrm>
            <a:off x="4316893" y="4259430"/>
            <a:ext cx="3765630" cy="830997"/>
          </a:xfrm>
          <a:prstGeom prst="rect">
            <a:avLst/>
          </a:prstGeom>
          <a:noFill/>
        </p:spPr>
        <p:txBody>
          <a:bodyPr wrap="square" rtlCol="0">
            <a:spAutoFit/>
          </a:bodyPr>
          <a:lstStyle/>
          <a:p>
            <a:r>
              <a:rPr lang="en-US" sz="4800" dirty="0">
                <a:solidFill>
                  <a:schemeClr val="tx1">
                    <a:lumMod val="65000"/>
                    <a:lumOff val="35000"/>
                  </a:schemeClr>
                </a:solidFill>
                <a:latin typeface="+mn-lt"/>
              </a:rPr>
              <a:t>CADWR</a:t>
            </a:r>
          </a:p>
        </p:txBody>
      </p:sp>
      <p:sp>
        <p:nvSpPr>
          <p:cNvPr id="11" name="TextBox 10"/>
          <p:cNvSpPr txBox="1"/>
          <p:nvPr/>
        </p:nvSpPr>
        <p:spPr>
          <a:xfrm>
            <a:off x="10107297" y="6408991"/>
            <a:ext cx="7145988" cy="677108"/>
          </a:xfrm>
          <a:prstGeom prst="rect">
            <a:avLst/>
          </a:prstGeom>
          <a:noFill/>
        </p:spPr>
        <p:txBody>
          <a:bodyPr wrap="square" rtlCol="0">
            <a:spAutoFit/>
          </a:bodyPr>
          <a:lstStyle/>
          <a:p>
            <a:r>
              <a:rPr lang="en-US" sz="3800" dirty="0" err="1">
                <a:solidFill>
                  <a:schemeClr val="tx1">
                    <a:lumMod val="65000"/>
                    <a:lumOff val="35000"/>
                  </a:schemeClr>
                </a:solidFill>
                <a:latin typeface="+mn-lt"/>
              </a:rPr>
              <a:t>cadepartmentofwaterresources</a:t>
            </a:r>
            <a:endParaRPr lang="en-US" sz="3800" dirty="0">
              <a:solidFill>
                <a:schemeClr val="tx1">
                  <a:lumMod val="65000"/>
                  <a:lumOff val="35000"/>
                </a:schemeClr>
              </a:solidFill>
              <a:latin typeface="+mn-lt"/>
            </a:endParaRPr>
          </a:p>
        </p:txBody>
      </p:sp>
      <p:sp>
        <p:nvSpPr>
          <p:cNvPr id="12" name="TextBox 11"/>
          <p:cNvSpPr txBox="1"/>
          <p:nvPr/>
        </p:nvSpPr>
        <p:spPr>
          <a:xfrm>
            <a:off x="9907566" y="4259430"/>
            <a:ext cx="5558590" cy="830997"/>
          </a:xfrm>
          <a:prstGeom prst="rect">
            <a:avLst/>
          </a:prstGeom>
          <a:noFill/>
        </p:spPr>
        <p:txBody>
          <a:bodyPr wrap="square" rtlCol="0">
            <a:spAutoFit/>
          </a:bodyPr>
          <a:lstStyle/>
          <a:p>
            <a:r>
              <a:rPr lang="en-US" sz="4800" dirty="0">
                <a:solidFill>
                  <a:schemeClr val="tx1">
                    <a:lumMod val="65000"/>
                    <a:lumOff val="35000"/>
                  </a:schemeClr>
                </a:solidFill>
                <a:latin typeface="+mn-lt"/>
              </a:rPr>
              <a:t>CA_DWR</a:t>
            </a:r>
          </a:p>
        </p:txBody>
      </p:sp>
      <p:sp>
        <p:nvSpPr>
          <p:cNvPr id="13" name="TextBox 12"/>
          <p:cNvSpPr txBox="1"/>
          <p:nvPr/>
        </p:nvSpPr>
        <p:spPr>
          <a:xfrm>
            <a:off x="4396044" y="6224325"/>
            <a:ext cx="5558590" cy="830997"/>
          </a:xfrm>
          <a:prstGeom prst="rect">
            <a:avLst/>
          </a:prstGeom>
          <a:noFill/>
        </p:spPr>
        <p:txBody>
          <a:bodyPr wrap="square" rtlCol="0">
            <a:spAutoFit/>
          </a:bodyPr>
          <a:lstStyle/>
          <a:p>
            <a:r>
              <a:rPr lang="en-US" sz="4800" dirty="0" err="1">
                <a:solidFill>
                  <a:schemeClr val="tx1">
                    <a:lumMod val="65000"/>
                    <a:lumOff val="35000"/>
                  </a:schemeClr>
                </a:solidFill>
                <a:latin typeface="+mn-lt"/>
              </a:rPr>
              <a:t>calwater</a:t>
            </a:r>
            <a:endParaRPr lang="en-US" sz="4800" dirty="0">
              <a:solidFill>
                <a:schemeClr val="tx1">
                  <a:lumMod val="65000"/>
                  <a:lumOff val="35000"/>
                </a:schemeClr>
              </a:solidFill>
              <a:latin typeface="+mn-lt"/>
            </a:endParaRPr>
          </a:p>
        </p:txBody>
      </p:sp>
    </p:spTree>
    <p:extLst>
      <p:ext uri="{BB962C8B-B14F-4D97-AF65-F5344CB8AC3E}">
        <p14:creationId xmlns:p14="http://schemas.microsoft.com/office/powerpoint/2010/main" val="733472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9D89F-DB3F-40DB-B560-183F0B84D707}"/>
              </a:ext>
            </a:extLst>
          </p:cNvPr>
          <p:cNvSpPr>
            <a:spLocks noGrp="1"/>
          </p:cNvSpPr>
          <p:nvPr>
            <p:ph type="title"/>
          </p:nvPr>
        </p:nvSpPr>
        <p:spPr/>
        <p:txBody>
          <a:bodyPr/>
          <a:lstStyle/>
          <a:p>
            <a:r>
              <a:rPr lang="en-US" sz="6600" dirty="0"/>
              <a:t>Quick Background</a:t>
            </a:r>
          </a:p>
        </p:txBody>
      </p:sp>
      <p:sp>
        <p:nvSpPr>
          <p:cNvPr id="3" name="Content Placeholder 2">
            <a:extLst>
              <a:ext uri="{FF2B5EF4-FFF2-40B4-BE49-F238E27FC236}">
                <a16:creationId xmlns:a16="http://schemas.microsoft.com/office/drawing/2014/main" id="{197B82BB-6618-4650-8925-1B20F6B4E04F}"/>
              </a:ext>
            </a:extLst>
          </p:cNvPr>
          <p:cNvSpPr>
            <a:spLocks noGrp="1"/>
          </p:cNvSpPr>
          <p:nvPr>
            <p:ph idx="1"/>
          </p:nvPr>
        </p:nvSpPr>
        <p:spPr/>
        <p:txBody>
          <a:bodyPr/>
          <a:lstStyle/>
          <a:p>
            <a:r>
              <a:rPr lang="en-US" sz="5400" dirty="0"/>
              <a:t>DWR manages California’s water supply</a:t>
            </a:r>
          </a:p>
          <a:p>
            <a:r>
              <a:rPr lang="en-US" sz="5400" dirty="0"/>
              <a:t>The State Water Project collects, stores and delivers surface water for 29 water contractors</a:t>
            </a:r>
          </a:p>
          <a:p>
            <a:r>
              <a:rPr lang="en-US" sz="5400" dirty="0"/>
              <a:t>Serves 27 million Californians and 750,000 acres of farmland</a:t>
            </a:r>
          </a:p>
          <a:p>
            <a:r>
              <a:rPr lang="en-US" sz="5400" dirty="0"/>
              <a:t>Federal government operates the Central Valley Project (CVP)</a:t>
            </a:r>
          </a:p>
        </p:txBody>
      </p:sp>
    </p:spTree>
    <p:extLst>
      <p:ext uri="{BB962C8B-B14F-4D97-AF65-F5344CB8AC3E}">
        <p14:creationId xmlns:p14="http://schemas.microsoft.com/office/powerpoint/2010/main" val="137610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16D10-FB1A-45DA-A5B6-1FAE0B661C3B}"/>
              </a:ext>
            </a:extLst>
          </p:cNvPr>
          <p:cNvSpPr>
            <a:spLocks noGrp="1"/>
          </p:cNvSpPr>
          <p:nvPr>
            <p:ph type="title"/>
          </p:nvPr>
        </p:nvSpPr>
        <p:spPr/>
        <p:txBody>
          <a:bodyPr/>
          <a:lstStyle/>
          <a:p>
            <a:r>
              <a:rPr lang="en-US" sz="6600" dirty="0"/>
              <a:t>Current Conditions</a:t>
            </a:r>
          </a:p>
        </p:txBody>
      </p:sp>
      <p:sp>
        <p:nvSpPr>
          <p:cNvPr id="3" name="Content Placeholder 2">
            <a:extLst>
              <a:ext uri="{FF2B5EF4-FFF2-40B4-BE49-F238E27FC236}">
                <a16:creationId xmlns:a16="http://schemas.microsoft.com/office/drawing/2014/main" id="{2FF9AB9D-1F1C-40EB-96B4-E123EE202D84}"/>
              </a:ext>
            </a:extLst>
          </p:cNvPr>
          <p:cNvSpPr>
            <a:spLocks noGrp="1"/>
          </p:cNvSpPr>
          <p:nvPr>
            <p:ph idx="1"/>
          </p:nvPr>
        </p:nvSpPr>
        <p:spPr/>
        <p:txBody>
          <a:bodyPr/>
          <a:lstStyle/>
          <a:p>
            <a:r>
              <a:rPr lang="en-US" dirty="0"/>
              <a:t>Second consecutive dry year</a:t>
            </a:r>
          </a:p>
          <a:p>
            <a:r>
              <a:rPr lang="en-US" dirty="0"/>
              <a:t>Warm temperatures and dry soils depleted expected snowmelt – Historic loss</a:t>
            </a:r>
          </a:p>
          <a:p>
            <a:r>
              <a:rPr lang="en-US" dirty="0"/>
              <a:t>2021 could be 3</a:t>
            </a:r>
            <a:r>
              <a:rPr lang="en-US" baseline="30000" dirty="0"/>
              <a:t>rd</a:t>
            </a:r>
            <a:r>
              <a:rPr lang="en-US" dirty="0"/>
              <a:t> driest year on record </a:t>
            </a:r>
          </a:p>
          <a:p>
            <a:r>
              <a:rPr lang="en-US" dirty="0"/>
              <a:t>Reservoir storage is low</a:t>
            </a:r>
          </a:p>
        </p:txBody>
      </p:sp>
    </p:spTree>
    <p:extLst>
      <p:ext uri="{BB962C8B-B14F-4D97-AF65-F5344CB8AC3E}">
        <p14:creationId xmlns:p14="http://schemas.microsoft.com/office/powerpoint/2010/main" val="4192424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79949-E396-4BF8-A36C-8CF6E2DCE6FD}"/>
              </a:ext>
            </a:extLst>
          </p:cNvPr>
          <p:cNvSpPr>
            <a:spLocks noGrp="1"/>
          </p:cNvSpPr>
          <p:nvPr>
            <p:ph type="title"/>
          </p:nvPr>
        </p:nvSpPr>
        <p:spPr>
          <a:xfrm>
            <a:off x="914400" y="411956"/>
            <a:ext cx="7547212" cy="2099231"/>
          </a:xfrm>
        </p:spPr>
        <p:txBody>
          <a:bodyPr>
            <a:normAutofit/>
          </a:bodyPr>
          <a:lstStyle/>
          <a:p>
            <a:pPr>
              <a:lnSpc>
                <a:spcPct val="90000"/>
              </a:lnSpc>
            </a:pPr>
            <a:r>
              <a:rPr lang="en-US" sz="6600" dirty="0"/>
              <a:t>What’s Being Done</a:t>
            </a:r>
          </a:p>
        </p:txBody>
      </p:sp>
      <p:sp>
        <p:nvSpPr>
          <p:cNvPr id="3" name="Content Placeholder 2">
            <a:extLst>
              <a:ext uri="{FF2B5EF4-FFF2-40B4-BE49-F238E27FC236}">
                <a16:creationId xmlns:a16="http://schemas.microsoft.com/office/drawing/2014/main" id="{9B1FFD16-BD90-440B-9C4C-B40B1C5F55AD}"/>
              </a:ext>
            </a:extLst>
          </p:cNvPr>
          <p:cNvSpPr>
            <a:spLocks noGrp="1"/>
          </p:cNvSpPr>
          <p:nvPr>
            <p:ph sz="half" idx="1"/>
          </p:nvPr>
        </p:nvSpPr>
        <p:spPr>
          <a:xfrm>
            <a:off x="914400" y="3343701"/>
            <a:ext cx="8077200" cy="5845545"/>
          </a:xfrm>
        </p:spPr>
        <p:txBody>
          <a:bodyPr>
            <a:normAutofit/>
          </a:bodyPr>
          <a:lstStyle/>
          <a:p>
            <a:r>
              <a:rPr lang="en-US" dirty="0"/>
              <a:t>Governor’s drought proclamations</a:t>
            </a:r>
          </a:p>
          <a:p>
            <a:r>
              <a:rPr lang="en-US" dirty="0"/>
              <a:t>Adjusting SWP operations</a:t>
            </a:r>
          </a:p>
          <a:p>
            <a:r>
              <a:rPr lang="en-US" dirty="0"/>
              <a:t>Emergency drought barrier in the Delta</a:t>
            </a:r>
          </a:p>
        </p:txBody>
      </p:sp>
      <p:pic>
        <p:nvPicPr>
          <p:cNvPr id="5" name="Content Placeholder 4">
            <a:extLst>
              <a:ext uri="{FF2B5EF4-FFF2-40B4-BE49-F238E27FC236}">
                <a16:creationId xmlns:a16="http://schemas.microsoft.com/office/drawing/2014/main" id="{AA6992FC-EE6B-4856-9183-CE23C3F67E66}"/>
              </a:ext>
            </a:extLst>
          </p:cNvPr>
          <p:cNvPicPr>
            <a:picLocks noGrp="1" noChangeAspect="1"/>
          </p:cNvPicPr>
          <p:nvPr>
            <p:ph sz="half" idx="2"/>
          </p:nvPr>
        </p:nvPicPr>
        <p:blipFill rotWithShape="1">
          <a:blip r:embed="rId3"/>
          <a:srcRect l="26279" t="1667" r="8165" b="-1667"/>
          <a:stretch/>
        </p:blipFill>
        <p:spPr>
          <a:xfrm>
            <a:off x="9296400" y="100027"/>
            <a:ext cx="8991600" cy="10286989"/>
          </a:xfrm>
          <a:prstGeom prst="rect">
            <a:avLst/>
          </a:prstGeom>
          <a:noFill/>
        </p:spPr>
      </p:pic>
    </p:spTree>
    <p:extLst>
      <p:ext uri="{BB962C8B-B14F-4D97-AF65-F5344CB8AC3E}">
        <p14:creationId xmlns:p14="http://schemas.microsoft.com/office/powerpoint/2010/main" val="133807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615A9-0B81-4C1F-A5AA-EC4E13C7FE0D}"/>
              </a:ext>
            </a:extLst>
          </p:cNvPr>
          <p:cNvSpPr>
            <a:spLocks noGrp="1"/>
          </p:cNvSpPr>
          <p:nvPr>
            <p:ph type="title"/>
          </p:nvPr>
        </p:nvSpPr>
        <p:spPr>
          <a:xfrm>
            <a:off x="914400" y="411957"/>
            <a:ext cx="16459200" cy="1714500"/>
          </a:xfrm>
        </p:spPr>
        <p:txBody>
          <a:bodyPr>
            <a:normAutofit/>
          </a:bodyPr>
          <a:lstStyle/>
          <a:p>
            <a:r>
              <a:rPr lang="en-US"/>
              <a:t>Key Public Messaging</a:t>
            </a:r>
          </a:p>
        </p:txBody>
      </p:sp>
      <p:sp>
        <p:nvSpPr>
          <p:cNvPr id="3" name="Content Placeholder 2">
            <a:extLst>
              <a:ext uri="{FF2B5EF4-FFF2-40B4-BE49-F238E27FC236}">
                <a16:creationId xmlns:a16="http://schemas.microsoft.com/office/drawing/2014/main" id="{359A0871-B672-4BC7-B92E-463A46E86FC7}"/>
              </a:ext>
            </a:extLst>
          </p:cNvPr>
          <p:cNvSpPr>
            <a:spLocks noGrp="1"/>
          </p:cNvSpPr>
          <p:nvPr>
            <p:ph sz="half" idx="1"/>
          </p:nvPr>
        </p:nvSpPr>
        <p:spPr>
          <a:xfrm>
            <a:off x="914400" y="2400301"/>
            <a:ext cx="8077200" cy="6788945"/>
          </a:xfrm>
        </p:spPr>
        <p:txBody>
          <a:bodyPr>
            <a:normAutofit/>
          </a:bodyPr>
          <a:lstStyle/>
          <a:p>
            <a:r>
              <a:rPr lang="en-US" b="1" i="1" dirty="0"/>
              <a:t>Drought is Here</a:t>
            </a:r>
          </a:p>
          <a:p>
            <a:r>
              <a:rPr lang="en-US" dirty="0"/>
              <a:t>All Californians can do their part</a:t>
            </a:r>
          </a:p>
          <a:p>
            <a:r>
              <a:rPr lang="en-US" dirty="0"/>
              <a:t>We need to conserve now in case we have another dry year</a:t>
            </a:r>
          </a:p>
          <a:p>
            <a:r>
              <a:rPr lang="en-US" dirty="0"/>
              <a:t>Provide tips on how to be water efficient at home</a:t>
            </a:r>
          </a:p>
          <a:p>
            <a:endParaRPr lang="en-US" dirty="0"/>
          </a:p>
        </p:txBody>
      </p:sp>
      <p:pic>
        <p:nvPicPr>
          <p:cNvPr id="5" name="Picture 4">
            <a:extLst>
              <a:ext uri="{FF2B5EF4-FFF2-40B4-BE49-F238E27FC236}">
                <a16:creationId xmlns:a16="http://schemas.microsoft.com/office/drawing/2014/main" id="{62505756-897B-411F-9620-E225ACA03C2A}"/>
              </a:ext>
            </a:extLst>
          </p:cNvPr>
          <p:cNvPicPr>
            <a:picLocks noChangeAspect="1"/>
          </p:cNvPicPr>
          <p:nvPr/>
        </p:nvPicPr>
        <p:blipFill>
          <a:blip r:embed="rId3"/>
          <a:stretch>
            <a:fillRect/>
          </a:stretch>
        </p:blipFill>
        <p:spPr>
          <a:xfrm>
            <a:off x="10263185" y="2400301"/>
            <a:ext cx="4595814" cy="3829844"/>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622FA128-0A10-4EE9-9948-3CC4C5841ACD}"/>
              </a:ext>
            </a:extLst>
          </p:cNvPr>
          <p:cNvPicPr>
            <a:picLocks noChangeAspect="1"/>
          </p:cNvPicPr>
          <p:nvPr/>
        </p:nvPicPr>
        <p:blipFill>
          <a:blip r:embed="rId4"/>
          <a:stretch>
            <a:fillRect/>
          </a:stretch>
        </p:blipFill>
        <p:spPr>
          <a:xfrm>
            <a:off x="12820650" y="5923758"/>
            <a:ext cx="4295776" cy="35798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2831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CA737-3C22-4062-9416-17DA0ACF1CAA}"/>
              </a:ext>
            </a:extLst>
          </p:cNvPr>
          <p:cNvSpPr>
            <a:spLocks noGrp="1"/>
          </p:cNvSpPr>
          <p:nvPr>
            <p:ph type="title"/>
          </p:nvPr>
        </p:nvSpPr>
        <p:spPr/>
        <p:txBody>
          <a:bodyPr/>
          <a:lstStyle/>
          <a:p>
            <a:r>
              <a:rPr lang="en-US" sz="6000" dirty="0"/>
              <a:t>SaveOurWater.com (English &amp; Spanish site)</a:t>
            </a:r>
          </a:p>
        </p:txBody>
      </p:sp>
      <p:sp>
        <p:nvSpPr>
          <p:cNvPr id="3" name="Content Placeholder 2">
            <a:extLst>
              <a:ext uri="{FF2B5EF4-FFF2-40B4-BE49-F238E27FC236}">
                <a16:creationId xmlns:a16="http://schemas.microsoft.com/office/drawing/2014/main" id="{AFA6E509-0626-4593-8340-A7E2DD8703E8}"/>
              </a:ext>
            </a:extLst>
          </p:cNvPr>
          <p:cNvSpPr>
            <a:spLocks noGrp="1"/>
          </p:cNvSpPr>
          <p:nvPr>
            <p:ph idx="1"/>
          </p:nvPr>
        </p:nvSpPr>
        <p:spPr>
          <a:xfrm>
            <a:off x="359765" y="1950597"/>
            <a:ext cx="9788576" cy="1152368"/>
          </a:xfrm>
        </p:spPr>
        <p:txBody>
          <a:bodyPr/>
          <a:lstStyle/>
          <a:p>
            <a:r>
              <a:rPr lang="en-US" sz="4400" dirty="0"/>
              <a:t>SOW Website refreshed</a:t>
            </a:r>
          </a:p>
        </p:txBody>
      </p:sp>
      <p:grpSp>
        <p:nvGrpSpPr>
          <p:cNvPr id="8" name="Group 7">
            <a:extLst>
              <a:ext uri="{FF2B5EF4-FFF2-40B4-BE49-F238E27FC236}">
                <a16:creationId xmlns:a16="http://schemas.microsoft.com/office/drawing/2014/main" id="{73C93D46-E6C2-4DFC-A6D3-57F0EF749ACE}"/>
              </a:ext>
            </a:extLst>
          </p:cNvPr>
          <p:cNvGrpSpPr/>
          <p:nvPr/>
        </p:nvGrpSpPr>
        <p:grpSpPr>
          <a:xfrm>
            <a:off x="10463133" y="1528997"/>
            <a:ext cx="7225259" cy="8619343"/>
            <a:chOff x="2277177" y="971550"/>
            <a:chExt cx="13668375" cy="17230725"/>
          </a:xfrm>
        </p:grpSpPr>
        <p:pic>
          <p:nvPicPr>
            <p:cNvPr id="6" name="Picture 5">
              <a:extLst>
                <a:ext uri="{FF2B5EF4-FFF2-40B4-BE49-F238E27FC236}">
                  <a16:creationId xmlns:a16="http://schemas.microsoft.com/office/drawing/2014/main" id="{A08402E1-CB83-43BB-BFAD-01DFD441201C}"/>
                </a:ext>
              </a:extLst>
            </p:cNvPr>
            <p:cNvPicPr>
              <a:picLocks noChangeAspect="1"/>
            </p:cNvPicPr>
            <p:nvPr/>
          </p:nvPicPr>
          <p:blipFill>
            <a:blip r:embed="rId3"/>
            <a:stretch>
              <a:fillRect/>
            </a:stretch>
          </p:blipFill>
          <p:spPr>
            <a:xfrm>
              <a:off x="2277177" y="971550"/>
              <a:ext cx="13668375" cy="8343900"/>
            </a:xfrm>
            <a:prstGeom prst="rect">
              <a:avLst/>
            </a:prstGeom>
          </p:spPr>
        </p:pic>
        <p:pic>
          <p:nvPicPr>
            <p:cNvPr id="7" name="Picture 6">
              <a:extLst>
                <a:ext uri="{FF2B5EF4-FFF2-40B4-BE49-F238E27FC236}">
                  <a16:creationId xmlns:a16="http://schemas.microsoft.com/office/drawing/2014/main" id="{E6A4AB59-B4F7-4A2F-B2E2-8BE3AD86706B}"/>
                </a:ext>
              </a:extLst>
            </p:cNvPr>
            <p:cNvPicPr>
              <a:picLocks noChangeAspect="1"/>
            </p:cNvPicPr>
            <p:nvPr/>
          </p:nvPicPr>
          <p:blipFill>
            <a:blip r:embed="rId4"/>
            <a:stretch>
              <a:fillRect/>
            </a:stretch>
          </p:blipFill>
          <p:spPr>
            <a:xfrm>
              <a:off x="2292167" y="9315450"/>
              <a:ext cx="13620750" cy="8886825"/>
            </a:xfrm>
            <a:prstGeom prst="rect">
              <a:avLst/>
            </a:prstGeom>
          </p:spPr>
        </p:pic>
      </p:grpSp>
      <p:sp>
        <p:nvSpPr>
          <p:cNvPr id="9" name="Rectangle 8">
            <a:extLst>
              <a:ext uri="{FF2B5EF4-FFF2-40B4-BE49-F238E27FC236}">
                <a16:creationId xmlns:a16="http://schemas.microsoft.com/office/drawing/2014/main" id="{B06C8BBC-4AD7-4B03-877C-29AFFB4AF592}"/>
              </a:ext>
            </a:extLst>
          </p:cNvPr>
          <p:cNvSpPr/>
          <p:nvPr/>
        </p:nvSpPr>
        <p:spPr>
          <a:xfrm>
            <a:off x="359765" y="3102965"/>
            <a:ext cx="9144000" cy="5693866"/>
          </a:xfrm>
          <a:prstGeom prst="rect">
            <a:avLst/>
          </a:prstGeom>
        </p:spPr>
        <p:txBody>
          <a:bodyPr>
            <a:spAutoFit/>
          </a:bodyPr>
          <a:lstStyle/>
          <a:p>
            <a:pPr marL="571500" indent="-571500">
              <a:buFont typeface="Arial" panose="020B0604020202020204" pitchFamily="34" charset="0"/>
              <a:buChar char="•"/>
            </a:pPr>
            <a:r>
              <a:rPr lang="en-US" sz="4400" dirty="0">
                <a:latin typeface="+mn-lt"/>
              </a:rPr>
              <a:t>Toolkit for water agencies, businesses, and other partners include:</a:t>
            </a:r>
          </a:p>
          <a:p>
            <a:pPr lvl="1">
              <a:buFont typeface="Arial" panose="020B0604020202020204" pitchFamily="34" charset="0"/>
              <a:buChar char="•"/>
            </a:pPr>
            <a:r>
              <a:rPr lang="en-US" sz="4000" dirty="0">
                <a:latin typeface="+mn-lt"/>
              </a:rPr>
              <a:t>English and Spanish</a:t>
            </a:r>
          </a:p>
          <a:p>
            <a:pPr lvl="2"/>
            <a:r>
              <a:rPr lang="en-US" sz="4400" dirty="0">
                <a:latin typeface="+mn-lt"/>
              </a:rPr>
              <a:t>:</a:t>
            </a:r>
            <a:r>
              <a:rPr lang="en-US" sz="3600" dirty="0">
                <a:latin typeface="+mn-lt"/>
              </a:rPr>
              <a:t>15 and :30 produced radio PSAs</a:t>
            </a:r>
          </a:p>
          <a:p>
            <a:pPr lvl="2"/>
            <a:r>
              <a:rPr lang="en-US" sz="3600" dirty="0">
                <a:latin typeface="+mn-lt"/>
              </a:rPr>
              <a:t>:15 Animation video PSA</a:t>
            </a:r>
          </a:p>
          <a:p>
            <a:pPr lvl="2"/>
            <a:r>
              <a:rPr lang="en-US" sz="3600" dirty="0">
                <a:latin typeface="+mn-lt"/>
              </a:rPr>
              <a:t>Social Media graphics</a:t>
            </a:r>
          </a:p>
          <a:p>
            <a:pPr lvl="2"/>
            <a:r>
              <a:rPr lang="en-US" sz="3600" dirty="0">
                <a:latin typeface="+mn-lt"/>
              </a:rPr>
              <a:t>Posters</a:t>
            </a:r>
          </a:p>
          <a:p>
            <a:pPr lvl="2"/>
            <a:r>
              <a:rPr lang="en-US" sz="3600" dirty="0">
                <a:latin typeface="+mn-lt"/>
              </a:rPr>
              <a:t>Bill stuffers </a:t>
            </a:r>
          </a:p>
        </p:txBody>
      </p:sp>
      <p:cxnSp>
        <p:nvCxnSpPr>
          <p:cNvPr id="5" name="Straight Arrow Connector 4">
            <a:extLst>
              <a:ext uri="{FF2B5EF4-FFF2-40B4-BE49-F238E27FC236}">
                <a16:creationId xmlns:a16="http://schemas.microsoft.com/office/drawing/2014/main" id="{FE52FCC6-1D32-4C83-A958-0D9752A3EF77}"/>
              </a:ext>
            </a:extLst>
          </p:cNvPr>
          <p:cNvCxnSpPr/>
          <p:nvPr/>
        </p:nvCxnSpPr>
        <p:spPr>
          <a:xfrm flipV="1">
            <a:off x="7744408" y="1950597"/>
            <a:ext cx="8173616" cy="1651019"/>
          </a:xfrm>
          <a:prstGeom prst="straightConnector1">
            <a:avLst/>
          </a:prstGeom>
          <a:ln w="57150">
            <a:solidFill>
              <a:srgbClr val="00B0F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9819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A08D2-6B71-482E-B620-7C24FBE16F02}"/>
              </a:ext>
            </a:extLst>
          </p:cNvPr>
          <p:cNvSpPr>
            <a:spLocks noGrp="1"/>
          </p:cNvSpPr>
          <p:nvPr>
            <p:ph type="title"/>
          </p:nvPr>
        </p:nvSpPr>
        <p:spPr/>
        <p:txBody>
          <a:bodyPr/>
          <a:lstStyle/>
          <a:p>
            <a:r>
              <a:rPr lang="en-US" sz="6600" dirty="0"/>
              <a:t>Save Our Water Campaign</a:t>
            </a:r>
          </a:p>
        </p:txBody>
      </p:sp>
      <p:pic>
        <p:nvPicPr>
          <p:cNvPr id="9" name="Content Placeholder 8">
            <a:extLst>
              <a:ext uri="{FF2B5EF4-FFF2-40B4-BE49-F238E27FC236}">
                <a16:creationId xmlns:a16="http://schemas.microsoft.com/office/drawing/2014/main" id="{060AE8E7-5A78-47D1-ABC6-9D0B8C7B9194}"/>
              </a:ext>
            </a:extLst>
          </p:cNvPr>
          <p:cNvPicPr>
            <a:picLocks noGrp="1" noChangeAspect="1"/>
          </p:cNvPicPr>
          <p:nvPr>
            <p:ph idx="1"/>
          </p:nvPr>
        </p:nvPicPr>
        <p:blipFill>
          <a:blip r:embed="rId3"/>
          <a:stretch>
            <a:fillRect/>
          </a:stretch>
        </p:blipFill>
        <p:spPr>
          <a:xfrm>
            <a:off x="1242821" y="2400300"/>
            <a:ext cx="15802358" cy="6789738"/>
          </a:xfrm>
          <a:prstGeom prst="rect">
            <a:avLst/>
          </a:prstGeom>
        </p:spPr>
      </p:pic>
    </p:spTree>
    <p:extLst>
      <p:ext uri="{BB962C8B-B14F-4D97-AF65-F5344CB8AC3E}">
        <p14:creationId xmlns:p14="http://schemas.microsoft.com/office/powerpoint/2010/main" val="1819309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77E64-08B1-463A-B7A4-21656F71FB0C}"/>
              </a:ext>
            </a:extLst>
          </p:cNvPr>
          <p:cNvSpPr>
            <a:spLocks noGrp="1"/>
          </p:cNvSpPr>
          <p:nvPr>
            <p:ph type="title"/>
          </p:nvPr>
        </p:nvSpPr>
        <p:spPr/>
        <p:txBody>
          <a:bodyPr/>
          <a:lstStyle/>
          <a:p>
            <a:r>
              <a:rPr lang="en-US" dirty="0"/>
              <a:t>Save Our Water Campaign</a:t>
            </a:r>
          </a:p>
        </p:txBody>
      </p:sp>
      <p:pic>
        <p:nvPicPr>
          <p:cNvPr id="4" name="Picture 3">
            <a:extLst>
              <a:ext uri="{FF2B5EF4-FFF2-40B4-BE49-F238E27FC236}">
                <a16:creationId xmlns:a16="http://schemas.microsoft.com/office/drawing/2014/main" id="{C553FC6A-79F5-4A8B-968D-6F3D7D7B9F6E}"/>
              </a:ext>
            </a:extLst>
          </p:cNvPr>
          <p:cNvPicPr>
            <a:picLocks noChangeAspect="1"/>
          </p:cNvPicPr>
          <p:nvPr/>
        </p:nvPicPr>
        <p:blipFill>
          <a:blip r:embed="rId3"/>
          <a:stretch>
            <a:fillRect/>
          </a:stretch>
        </p:blipFill>
        <p:spPr>
          <a:xfrm>
            <a:off x="2577395" y="2444733"/>
            <a:ext cx="3642315" cy="5397526"/>
          </a:xfrm>
          <a:prstGeom prst="rect">
            <a:avLst/>
          </a:prstGeom>
        </p:spPr>
      </p:pic>
      <p:pic>
        <p:nvPicPr>
          <p:cNvPr id="5" name="Picture 4">
            <a:extLst>
              <a:ext uri="{FF2B5EF4-FFF2-40B4-BE49-F238E27FC236}">
                <a16:creationId xmlns:a16="http://schemas.microsoft.com/office/drawing/2014/main" id="{090D2117-19CE-48F4-B476-A2C1AFB420F4}"/>
              </a:ext>
            </a:extLst>
          </p:cNvPr>
          <p:cNvPicPr>
            <a:picLocks noChangeAspect="1"/>
          </p:cNvPicPr>
          <p:nvPr/>
        </p:nvPicPr>
        <p:blipFill>
          <a:blip r:embed="rId4"/>
          <a:stretch>
            <a:fillRect/>
          </a:stretch>
        </p:blipFill>
        <p:spPr>
          <a:xfrm>
            <a:off x="7212355" y="2444733"/>
            <a:ext cx="3611727" cy="5397526"/>
          </a:xfrm>
          <a:prstGeom prst="rect">
            <a:avLst/>
          </a:prstGeom>
        </p:spPr>
      </p:pic>
      <p:pic>
        <p:nvPicPr>
          <p:cNvPr id="6" name="Picture 5">
            <a:extLst>
              <a:ext uri="{FF2B5EF4-FFF2-40B4-BE49-F238E27FC236}">
                <a16:creationId xmlns:a16="http://schemas.microsoft.com/office/drawing/2014/main" id="{98382588-D6C4-4B93-AB76-1AF40DA9DA7F}"/>
              </a:ext>
            </a:extLst>
          </p:cNvPr>
          <p:cNvPicPr>
            <a:picLocks noChangeAspect="1"/>
          </p:cNvPicPr>
          <p:nvPr/>
        </p:nvPicPr>
        <p:blipFill>
          <a:blip r:embed="rId5"/>
          <a:stretch>
            <a:fillRect/>
          </a:stretch>
        </p:blipFill>
        <p:spPr>
          <a:xfrm>
            <a:off x="11752393" y="2444732"/>
            <a:ext cx="3691987" cy="5397525"/>
          </a:xfrm>
          <a:prstGeom prst="rect">
            <a:avLst/>
          </a:prstGeom>
        </p:spPr>
      </p:pic>
    </p:spTree>
    <p:extLst>
      <p:ext uri="{BB962C8B-B14F-4D97-AF65-F5344CB8AC3E}">
        <p14:creationId xmlns:p14="http://schemas.microsoft.com/office/powerpoint/2010/main" val="957836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7190C-37A2-4B78-B59A-974E7B9C0D15}"/>
              </a:ext>
            </a:extLst>
          </p:cNvPr>
          <p:cNvSpPr>
            <a:spLocks noGrp="1"/>
          </p:cNvSpPr>
          <p:nvPr>
            <p:ph type="title"/>
          </p:nvPr>
        </p:nvSpPr>
        <p:spPr/>
        <p:txBody>
          <a:bodyPr/>
          <a:lstStyle/>
          <a:p>
            <a:r>
              <a:rPr lang="en-US" sz="6600" dirty="0"/>
              <a:t>Reporting Dry Water Supplies</a:t>
            </a:r>
          </a:p>
        </p:txBody>
      </p:sp>
      <p:sp>
        <p:nvSpPr>
          <p:cNvPr id="3" name="Content Placeholder 2">
            <a:extLst>
              <a:ext uri="{FF2B5EF4-FFF2-40B4-BE49-F238E27FC236}">
                <a16:creationId xmlns:a16="http://schemas.microsoft.com/office/drawing/2014/main" id="{7126E77D-2778-42CB-BB15-2381232D130D}"/>
              </a:ext>
            </a:extLst>
          </p:cNvPr>
          <p:cNvSpPr>
            <a:spLocks noGrp="1"/>
          </p:cNvSpPr>
          <p:nvPr>
            <p:ph sz="half" idx="1"/>
          </p:nvPr>
        </p:nvSpPr>
        <p:spPr>
          <a:xfrm>
            <a:off x="811369" y="3343701"/>
            <a:ext cx="8804119" cy="5845545"/>
          </a:xfrm>
        </p:spPr>
        <p:txBody>
          <a:bodyPr/>
          <a:lstStyle/>
          <a:p>
            <a:r>
              <a:rPr lang="en-US" sz="4800" dirty="0"/>
              <a:t>Allows residents to report dry water supplies or wells</a:t>
            </a:r>
          </a:p>
          <a:p>
            <a:r>
              <a:rPr lang="en-US" sz="4800" dirty="0"/>
              <a:t>State and local agencies can track drought impacts</a:t>
            </a:r>
          </a:p>
          <a:p>
            <a:r>
              <a:rPr lang="en-US" sz="4400" i="1" dirty="0"/>
              <a:t>Mydrywatersupply.water.ca.gov</a:t>
            </a:r>
          </a:p>
        </p:txBody>
      </p:sp>
      <p:pic>
        <p:nvPicPr>
          <p:cNvPr id="5" name="Content Placeholder 4">
            <a:extLst>
              <a:ext uri="{FF2B5EF4-FFF2-40B4-BE49-F238E27FC236}">
                <a16:creationId xmlns:a16="http://schemas.microsoft.com/office/drawing/2014/main" id="{85353B09-D996-4D0F-8693-3108E17D8704}"/>
              </a:ext>
            </a:extLst>
          </p:cNvPr>
          <p:cNvPicPr>
            <a:picLocks noGrp="1" noChangeAspect="1"/>
          </p:cNvPicPr>
          <p:nvPr>
            <p:ph sz="half" idx="2"/>
          </p:nvPr>
        </p:nvPicPr>
        <p:blipFill rotWithShape="1">
          <a:blip r:embed="rId3"/>
          <a:srcRect l="32468" t="8814" r="31939" b="21779"/>
          <a:stretch/>
        </p:blipFill>
        <p:spPr>
          <a:xfrm>
            <a:off x="9992573" y="132604"/>
            <a:ext cx="8155964" cy="9940083"/>
          </a:xfrm>
          <a:prstGeom prst="rect">
            <a:avLst/>
          </a:prstGeom>
        </p:spPr>
      </p:pic>
    </p:spTree>
    <p:extLst>
      <p:ext uri="{BB962C8B-B14F-4D97-AF65-F5344CB8AC3E}">
        <p14:creationId xmlns:p14="http://schemas.microsoft.com/office/powerpoint/2010/main" val="282988410"/>
      </p:ext>
    </p:extLst>
  </p:cSld>
  <p:clrMapOvr>
    <a:masterClrMapping/>
  </p:clrMapOvr>
</p:sld>
</file>

<file path=ppt/theme/theme1.xml><?xml version="1.0" encoding="utf-8"?>
<a:theme xmlns:a="http://schemas.openxmlformats.org/drawingml/2006/main" name="1_Custom Design">
  <a:themeElements>
    <a:clrScheme name="Custom 1">
      <a:dk1>
        <a:sysClr val="windowText" lastClr="000000"/>
      </a:dk1>
      <a:lt1>
        <a:sysClr val="window" lastClr="FFFFFF"/>
      </a:lt1>
      <a:dk2>
        <a:srgbClr val="1F497D"/>
      </a:dk2>
      <a:lt2>
        <a:srgbClr val="EEECE1"/>
      </a:lt2>
      <a:accent1>
        <a:srgbClr val="4F81BD"/>
      </a:accent1>
      <a:accent2>
        <a:srgbClr val="E36C09"/>
      </a:accent2>
      <a:accent3>
        <a:srgbClr val="1F497D"/>
      </a:accent3>
      <a:accent4>
        <a:srgbClr val="31859B"/>
      </a:accent4>
      <a:accent5>
        <a:srgbClr val="FFC000"/>
      </a:accent5>
      <a:accent6>
        <a:srgbClr val="6565FF"/>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2D6DD86ACFCDB44BBBA51CE944CA748" ma:contentTypeVersion="0" ma:contentTypeDescription="Create a new document." ma:contentTypeScope="" ma:versionID="5557c1512f4923746ae196f1de3f1a37">
  <xsd:schema xmlns:xsd="http://www.w3.org/2001/XMLSchema" xmlns:xs="http://www.w3.org/2001/XMLSchema" xmlns:p="http://schemas.microsoft.com/office/2006/metadata/properties" targetNamespace="http://schemas.microsoft.com/office/2006/metadata/properties" ma:root="true" ma:fieldsID="aa1222beb234debe96d12a98d24ff8a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EE22AE0-2EDD-4007-8848-9F7597EEAF23}">
  <ds:schemaRefs>
    <ds:schemaRef ds:uri="http://schemas.microsoft.com/sharepoint/v3/contenttype/forms"/>
  </ds:schemaRefs>
</ds:datastoreItem>
</file>

<file path=customXml/itemProps2.xml><?xml version="1.0" encoding="utf-8"?>
<ds:datastoreItem xmlns:ds="http://schemas.openxmlformats.org/officeDocument/2006/customXml" ds:itemID="{46F6C979-B087-49F9-BFF0-290F24B150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C910B11E-145B-4749-B953-4D341DE2EB5D}">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Default Theme.thmx</Template>
  <TotalTime>4644</TotalTime>
  <Words>1419</Words>
  <Application>Microsoft Office PowerPoint</Application>
  <PresentationFormat>Custom</PresentationFormat>
  <Paragraphs>124</Paragraphs>
  <Slides>13</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Garamond</vt:lpstr>
      <vt:lpstr>1_Custom Design</vt:lpstr>
      <vt:lpstr>Drought in California</vt:lpstr>
      <vt:lpstr>Quick Background</vt:lpstr>
      <vt:lpstr>Current Conditions</vt:lpstr>
      <vt:lpstr>What’s Being Done</vt:lpstr>
      <vt:lpstr>Key Public Messaging</vt:lpstr>
      <vt:lpstr>SaveOurWater.com (English &amp; Spanish site)</vt:lpstr>
      <vt:lpstr>Save Our Water Campaign</vt:lpstr>
      <vt:lpstr>Save Our Water Campaign</vt:lpstr>
      <vt:lpstr>Reporting Dry Water Supplies</vt:lpstr>
      <vt:lpstr>Technical Assistance Available</vt:lpstr>
      <vt:lpstr>New Technologies</vt:lpstr>
      <vt:lpstr>Questions?</vt:lpstr>
      <vt:lpstr>Follow us on social media</vt:lpstr>
    </vt:vector>
  </TitlesOfParts>
  <Company>DWR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Carter</dc:creator>
  <cp:lastModifiedBy>Endean, Ryan@DWR</cp:lastModifiedBy>
  <cp:revision>220</cp:revision>
  <cp:lastPrinted>2018-05-17T00:15:54Z</cp:lastPrinted>
  <dcterms:created xsi:type="dcterms:W3CDTF">2017-07-04T23:04:07Z</dcterms:created>
  <dcterms:modified xsi:type="dcterms:W3CDTF">2021-07-14T15:51:06Z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0x01010042D6DD86ACFCDB44BBBA51CE944CA748</vt:lpwstr>
  </property>
</Properties>
</file>