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14" r:id="rId2"/>
    <p:sldId id="335" r:id="rId3"/>
    <p:sldId id="324" r:id="rId4"/>
    <p:sldId id="341" r:id="rId5"/>
    <p:sldId id="340" r:id="rId6"/>
    <p:sldId id="337" r:id="rId7"/>
    <p:sldId id="342" r:id="rId8"/>
    <p:sldId id="321" r:id="rId9"/>
    <p:sldId id="322" r:id="rId10"/>
    <p:sldId id="333" r:id="rId11"/>
    <p:sldId id="343" r:id="rId12"/>
    <p:sldId id="323" r:id="rId13"/>
    <p:sldId id="344" r:id="rId14"/>
    <p:sldId id="339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mo, Ben" initials="RB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791B"/>
    <a:srgbClr val="00B6DE"/>
    <a:srgbClr val="002B5C"/>
    <a:srgbClr val="CBCD86"/>
    <a:srgbClr val="8CD6EC"/>
    <a:srgbClr val="9FA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12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Annual Revenue</c:v>
                </c:pt>
              </c:strCache>
            </c:strRef>
          </c:tx>
          <c:marker>
            <c:symbol val="square"/>
            <c:size val="8"/>
            <c:spPr>
              <a:ln w="12700"/>
            </c:spPr>
          </c:marker>
          <c:dLbls>
            <c:numFmt formatCode="&quot;$&quot;#,##0" sourceLinked="0"/>
            <c:txPr>
              <a:bodyPr/>
              <a:lstStyle/>
              <a:p>
                <a:pPr>
                  <a:defRPr sz="1400">
                    <a:solidFill>
                      <a:srgbClr val="002B5C"/>
                    </a:solidFill>
                    <a:latin typeface="Gotham-Medium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650</c:v>
                </c:pt>
                <c:pt idx="1">
                  <c:v>510</c:v>
                </c:pt>
                <c:pt idx="2">
                  <c:v>440</c:v>
                </c:pt>
                <c:pt idx="3">
                  <c:v>300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251648"/>
        <c:axId val="75064448"/>
      </c:lineChart>
      <c:catAx>
        <c:axId val="7425164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400">
                <a:latin typeface="Gotham-Medium"/>
              </a:defRPr>
            </a:pPr>
            <a:endParaRPr lang="en-US"/>
          </a:p>
        </c:txPr>
        <c:crossAx val="75064448"/>
        <c:crosses val="autoZero"/>
        <c:auto val="1"/>
        <c:lblAlgn val="ctr"/>
        <c:lblOffset val="100"/>
        <c:noMultiLvlLbl val="0"/>
      </c:catAx>
      <c:valAx>
        <c:axId val="75064448"/>
        <c:scaling>
          <c:orientation val="minMax"/>
          <c:min val="100"/>
        </c:scaling>
        <c:delete val="0"/>
        <c:axPos val="l"/>
        <c:majorGridlines/>
        <c:numFmt formatCode="&quot;$&quot;#,##0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Gotham-Medium"/>
              </a:defRPr>
            </a:pPr>
            <a:endParaRPr lang="en-US"/>
          </a:p>
        </c:txPr>
        <c:crossAx val="74251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D9791B"/>
            </a:solidFill>
          </c:spPr>
          <c:dPt>
            <c:idx val="0"/>
            <c:bubble3D val="0"/>
            <c:spPr>
              <a:solidFill>
                <a:srgbClr val="00B6DE"/>
              </a:solidFill>
            </c:spPr>
          </c:dPt>
          <c:dLbls>
            <c:dLbl>
              <c:idx val="0"/>
              <c:layout>
                <c:manualLayout>
                  <c:x val="-0.25436097481929199"/>
                  <c:y val="-0.132869719127088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Public Agencies
65%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5058460715251801"/>
                  <c:y val="0.14064962834844599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rgbClr val="FFFFFF"/>
                        </a:solidFill>
                        <a:latin typeface="Gotham Book"/>
                        <a:cs typeface="Gotham Book"/>
                      </a:defRPr>
                    </a:pPr>
                    <a:r>
                      <a:rPr lang="en-US" sz="1400" dirty="0" smtClean="0"/>
                      <a:t>CBOs</a:t>
                    </a:r>
                    <a:r>
                      <a:rPr lang="en-US" sz="1400" dirty="0"/>
                      <a:t>
35%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  <a:latin typeface="Gotham Book"/>
                    <a:cs typeface="Gotham Book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Public Agencies</c:v>
                </c:pt>
                <c:pt idx="1">
                  <c:v>CBOs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6DE"/>
              </a:solidFill>
            </c:spPr>
          </c:dPt>
          <c:dPt>
            <c:idx val="1"/>
            <c:bubble3D val="0"/>
            <c:spPr>
              <a:solidFill>
                <a:srgbClr val="9FAB17"/>
              </a:solidFill>
            </c:spPr>
          </c:dPt>
          <c:dPt>
            <c:idx val="2"/>
            <c:bubble3D val="0"/>
            <c:spPr>
              <a:solidFill>
                <a:srgbClr val="002B5C"/>
              </a:solidFill>
            </c:spPr>
          </c:dPt>
          <c:dPt>
            <c:idx val="3"/>
            <c:bubble3D val="0"/>
            <c:spPr>
              <a:solidFill>
                <a:srgbClr val="D9791B"/>
              </a:solidFill>
            </c:spPr>
          </c:dPt>
          <c:dLbls>
            <c:dLbl>
              <c:idx val="0"/>
              <c:layout>
                <c:manualLayout>
                  <c:x val="-0.21616323478023799"/>
                  <c:y val="0.1189838403737900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Preschool</a:t>
                    </a:r>
                    <a:r>
                      <a:rPr lang="en-US" baseline="0" dirty="0" smtClean="0"/>
                      <a:t>  and Child Care Quality</a:t>
                    </a:r>
                    <a:r>
                      <a:rPr lang="en-US" dirty="0"/>
                      <a:t>
36%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2951243182403599E-2"/>
                  <c:y val="-0.192010815603256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Child </a:t>
                    </a:r>
                    <a:r>
                      <a:rPr lang="en-US" sz="1400" dirty="0" smtClean="0"/>
                      <a:t>Health</a:t>
                    </a:r>
                    <a:r>
                      <a:rPr lang="en-US" sz="1400" dirty="0"/>
                      <a:t>
30%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5767743665171899"/>
                  <c:y val="4.6123792043728497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Family Support</a:t>
                    </a:r>
                    <a:r>
                      <a:rPr lang="en-US" sz="1400" dirty="0"/>
                      <a:t>
23%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Gotham Book"/>
                    <a:cs typeface="Gotham Book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ECE</c:v>
                </c:pt>
                <c:pt idx="1">
                  <c:v>Child Health</c:v>
                </c:pt>
                <c:pt idx="2">
                  <c:v>Family Support</c:v>
                </c:pt>
                <c:pt idx="3">
                  <c:v>Systems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171327159</c:v>
                </c:pt>
                <c:pt idx="1">
                  <c:v>143150035</c:v>
                </c:pt>
                <c:pt idx="2">
                  <c:v>110337274</c:v>
                </c:pt>
                <c:pt idx="3">
                  <c:v>54280059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C4D62F-2C26-4645-B76D-DEBF8F7800FB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916211-5A71-438A-9193-4975FBD0E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6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7BB14F-3315-6E42-A6A2-D57D14631DA2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8514B8-1AE8-4343-A27C-BB4FD8EB9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95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2FD0-375E-406B-84A6-D8003299B8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02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2FD0-375E-406B-84A6-D8003299B8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02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2FD0-375E-406B-84A6-D8003299B8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93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2FD0-375E-406B-84A6-D8003299B8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93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2FD0-375E-406B-84A6-D8003299B8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93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2FD0-375E-406B-84A6-D8003299B8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02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2FD0-375E-406B-84A6-D8003299B8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02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2FD0-375E-406B-84A6-D8003299B8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02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2FD0-375E-406B-84A6-D8003299B8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02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2FD0-375E-406B-84A6-D8003299B8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02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2FD0-375E-406B-84A6-D8003299B8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02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2FD0-375E-406B-84A6-D8003299B8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02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2FD0-375E-406B-84A6-D8003299B8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0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CD8E-6434-4FD5-8D98-9D815F7D83F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472-7C8F-4305-88DA-F2D059649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0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CD8E-6434-4FD5-8D98-9D815F7D83F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472-7C8F-4305-88DA-F2D059649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CD8E-6434-4FD5-8D98-9D815F7D83F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472-7C8F-4305-88DA-F2D059649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1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CD8E-6434-4FD5-8D98-9D815F7D83F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472-7C8F-4305-88DA-F2D059649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2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CD8E-6434-4FD5-8D98-9D815F7D83F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472-7C8F-4305-88DA-F2D059649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6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CD8E-6434-4FD5-8D98-9D815F7D83F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472-7C8F-4305-88DA-F2D059649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0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CD8E-6434-4FD5-8D98-9D815F7D83F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472-7C8F-4305-88DA-F2D059649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9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CD8E-6434-4FD5-8D98-9D815F7D83F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472-7C8F-4305-88DA-F2D059649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3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CD8E-6434-4FD5-8D98-9D815F7D83F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472-7C8F-4305-88DA-F2D059649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1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CD8E-6434-4FD5-8D98-9D815F7D83F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472-7C8F-4305-88DA-F2D059649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92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CD8E-6434-4FD5-8D98-9D815F7D83F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472-7C8F-4305-88DA-F2D059649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4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1CD8E-6434-4FD5-8D98-9D815F7D83F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10472-7C8F-4305-88DA-F2D059649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0658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8222" y="2923206"/>
            <a:ext cx="76161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B5C"/>
                </a:solidFill>
                <a:latin typeface="Gotham-Medium"/>
                <a:cs typeface="Gotham-Medium"/>
              </a:rPr>
              <a:t>FIRST 5 at Twenty</a:t>
            </a:r>
          </a:p>
          <a:p>
            <a:endParaRPr lang="en-US" sz="2800" b="1" dirty="0">
              <a:solidFill>
                <a:srgbClr val="00B6DE"/>
              </a:solidFill>
              <a:latin typeface="Gotham Book"/>
              <a:cs typeface="Gotham Boo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6058" y="3873019"/>
            <a:ext cx="846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otham Book"/>
                <a:cs typeface="Gotham Book"/>
              </a:rPr>
              <a:t>CSAC Webinar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Gotham Book"/>
                <a:cs typeface="Gotham Book"/>
              </a:rPr>
              <a:t>November </a:t>
            </a:r>
            <a:r>
              <a:rPr lang="en-US" b="1" dirty="0" smtClean="0">
                <a:solidFill>
                  <a:schemeClr val="bg1"/>
                </a:solidFill>
                <a:latin typeface="Gotham Book"/>
                <a:cs typeface="Gotham Book"/>
              </a:rPr>
              <a:t>16, </a:t>
            </a:r>
            <a:r>
              <a:rPr lang="en-US" b="1" dirty="0" smtClean="0">
                <a:solidFill>
                  <a:schemeClr val="bg1"/>
                </a:solidFill>
                <a:latin typeface="Gotham Book"/>
                <a:cs typeface="Gotham Book"/>
              </a:rPr>
              <a:t>2016</a:t>
            </a:r>
            <a:endParaRPr lang="en-US" b="1" dirty="0">
              <a:solidFill>
                <a:schemeClr val="bg1"/>
              </a:solidFill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26767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457572"/>
            <a:ext cx="8075083" cy="1049495"/>
          </a:xfrm>
        </p:spPr>
        <p:txBody>
          <a:bodyPr anchor="t">
            <a:normAutofit/>
          </a:bodyPr>
          <a:lstStyle/>
          <a:p>
            <a:pPr>
              <a:buClr>
                <a:srgbClr val="002B5C"/>
              </a:buClr>
            </a:pPr>
            <a:r>
              <a:rPr lang="en-US" sz="2800" b="1" dirty="0" smtClean="0">
                <a:solidFill>
                  <a:srgbClr val="9FAB17"/>
                </a:solidFill>
                <a:latin typeface="Gotham-Medium"/>
                <a:cs typeface="Gotham-Medium"/>
              </a:rPr>
              <a:t>Recent Policy Successes</a:t>
            </a:r>
            <a:endParaRPr lang="en-US" sz="2800" b="1" dirty="0">
              <a:solidFill>
                <a:srgbClr val="9FAB17"/>
              </a:solidFill>
              <a:latin typeface="Gotham-Medium"/>
              <a:cs typeface="Gotham-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717" y="1207912"/>
            <a:ext cx="7886700" cy="5108223"/>
          </a:xfrm>
        </p:spPr>
        <p:txBody>
          <a:bodyPr>
            <a:normAutofit/>
          </a:bodyPr>
          <a:lstStyle/>
          <a:p>
            <a:pPr marL="0" indent="0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100" dirty="0" smtClean="0">
                <a:solidFill>
                  <a:srgbClr val="002B5C"/>
                </a:solidFill>
                <a:latin typeface="Gotham Book"/>
                <a:cs typeface="Gotham Book"/>
              </a:rPr>
              <a:t>Early Learning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100" dirty="0" smtClean="0">
                <a:solidFill>
                  <a:srgbClr val="002B5C"/>
                </a:solidFill>
                <a:latin typeface="Gotham Book"/>
                <a:cs typeface="Gotham Book"/>
              </a:rPr>
              <a:t>16 county effort led to statewide (and state-level) adoption of quality standards for subsidized providers (QRIS)</a:t>
            </a:r>
          </a:p>
          <a:p>
            <a:pPr marL="0" indent="0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100" dirty="0" smtClean="0">
                <a:solidFill>
                  <a:srgbClr val="002B5C"/>
                </a:solidFill>
                <a:latin typeface="Gotham Book"/>
                <a:cs typeface="Gotham Book"/>
              </a:rPr>
              <a:t>Oral Health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100" dirty="0" smtClean="0">
                <a:solidFill>
                  <a:srgbClr val="002B5C"/>
                </a:solidFill>
                <a:latin typeface="Gotham Book"/>
                <a:cs typeface="Gotham Book"/>
              </a:rPr>
              <a:t>Last year’s Little Hoover Commission identified First 5 as a “bright spot” in CA’s oral health system.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100" dirty="0" smtClean="0">
                <a:solidFill>
                  <a:srgbClr val="002B5C"/>
                </a:solidFill>
                <a:latin typeface="Gotham Book"/>
                <a:cs typeface="Gotham Book"/>
              </a:rPr>
              <a:t>13 First 5s submitted local Dental Transformation Initiative proposals – joint efforts with DPHs, clinics, and First 5s to expand and transform access</a:t>
            </a:r>
          </a:p>
          <a:p>
            <a:pPr marL="0" indent="0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100" dirty="0">
                <a:solidFill>
                  <a:srgbClr val="002B5C"/>
                </a:solidFill>
                <a:latin typeface="Gotham Book"/>
                <a:cs typeface="Gotham Book"/>
              </a:rPr>
              <a:t>Early Identification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100" dirty="0">
                <a:solidFill>
                  <a:srgbClr val="002B5C"/>
                </a:solidFill>
                <a:latin typeface="Gotham Book"/>
                <a:cs typeface="Gotham Book"/>
              </a:rPr>
              <a:t>Help Me </a:t>
            </a:r>
            <a:r>
              <a:rPr lang="en-US" sz="2100" dirty="0" smtClean="0">
                <a:solidFill>
                  <a:srgbClr val="002B5C"/>
                </a:solidFill>
                <a:latin typeface="Gotham Book"/>
                <a:cs typeface="Gotham Book"/>
              </a:rPr>
              <a:t>Grow system </a:t>
            </a:r>
            <a:r>
              <a:rPr lang="en-US" sz="2100" dirty="0">
                <a:solidFill>
                  <a:srgbClr val="002B5C"/>
                </a:solidFill>
                <a:latin typeface="Gotham Book"/>
                <a:cs typeface="Gotham Book"/>
              </a:rPr>
              <a:t>included in California’s Title V Maternal and Child Health Block Grant plan 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100">
                <a:solidFill>
                  <a:srgbClr val="002B5C"/>
                </a:solidFill>
                <a:latin typeface="Gotham Book"/>
                <a:cs typeface="Gotham Book"/>
              </a:rPr>
              <a:t>DHCS </a:t>
            </a:r>
            <a:r>
              <a:rPr lang="en-US" sz="2100" smtClean="0">
                <a:solidFill>
                  <a:srgbClr val="002B5C"/>
                </a:solidFill>
                <a:latin typeface="Gotham Book"/>
                <a:cs typeface="Gotham Book"/>
              </a:rPr>
              <a:t>engaged </a:t>
            </a:r>
            <a:r>
              <a:rPr lang="en-US" sz="2100" dirty="0">
                <a:solidFill>
                  <a:srgbClr val="002B5C"/>
                </a:solidFill>
                <a:latin typeface="Gotham Book"/>
                <a:cs typeface="Gotham Book"/>
              </a:rPr>
              <a:t>with First 5 efforts to coordinate with managed health care plans</a:t>
            </a:r>
            <a:r>
              <a:rPr lang="en-US" sz="2100" dirty="0" smtClean="0">
                <a:solidFill>
                  <a:srgbClr val="002B5C"/>
                </a:solidFill>
                <a:latin typeface="Gotham Book"/>
                <a:cs typeface="Gotham Book"/>
              </a:rPr>
              <a:t>.</a:t>
            </a:r>
            <a:endParaRPr lang="en-US" sz="2100" dirty="0">
              <a:solidFill>
                <a:srgbClr val="002B5C"/>
              </a:solidFill>
              <a:latin typeface="Gotham Book"/>
              <a:cs typeface="Gotham Book"/>
            </a:endParaRPr>
          </a:p>
          <a:p>
            <a: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100" dirty="0">
                <a:solidFill>
                  <a:srgbClr val="002B5C"/>
                </a:solidFill>
                <a:latin typeface="Gotham Book"/>
                <a:cs typeface="Gotham Book"/>
              </a:rPr>
              <a:t>Family Strengthening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100" dirty="0">
                <a:solidFill>
                  <a:srgbClr val="002B5C"/>
                </a:solidFill>
                <a:latin typeface="Gotham Book"/>
                <a:cs typeface="Gotham Book"/>
              </a:rPr>
              <a:t>First 5 investments are still primarily programmatic, and we need to develop clear policy asks that build on the data, outcomes, and other lessons of our 20 years of experience</a:t>
            </a:r>
            <a:r>
              <a:rPr lang="en-US" sz="2000" dirty="0">
                <a:solidFill>
                  <a:srgbClr val="002B5C"/>
                </a:solidFill>
                <a:latin typeface="Gotham Book"/>
                <a:cs typeface="Gotham Book"/>
              </a:rPr>
              <a:t>.</a:t>
            </a:r>
          </a:p>
          <a:p>
            <a:pPr lvl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endParaRPr lang="en-US" dirty="0" smtClean="0">
              <a:solidFill>
                <a:srgbClr val="002B5C"/>
              </a:solidFill>
              <a:latin typeface="Gotham Book"/>
              <a:cs typeface="Gotham Book"/>
            </a:endParaRPr>
          </a:p>
          <a:p>
            <a:pPr lvl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endParaRPr lang="en-US" dirty="0" smtClean="0">
              <a:solidFill>
                <a:srgbClr val="002B5C"/>
              </a:solidFill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268083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457572"/>
            <a:ext cx="8075083" cy="1049495"/>
          </a:xfrm>
        </p:spPr>
        <p:txBody>
          <a:bodyPr anchor="t">
            <a:normAutofit/>
          </a:bodyPr>
          <a:lstStyle/>
          <a:p>
            <a:pPr>
              <a:buClr>
                <a:srgbClr val="002B5C"/>
              </a:buClr>
            </a:pPr>
            <a:r>
              <a:rPr lang="en-US" sz="2800" b="1" dirty="0" smtClean="0">
                <a:solidFill>
                  <a:srgbClr val="9FAB17"/>
                </a:solidFill>
                <a:latin typeface="Gotham-Medium"/>
                <a:cs typeface="Gotham-Medium"/>
              </a:rPr>
              <a:t>Changes to Prop 10 Funding in 2016</a:t>
            </a:r>
            <a:endParaRPr lang="en-US" sz="2800" b="1" dirty="0">
              <a:solidFill>
                <a:srgbClr val="9FAB17"/>
              </a:solidFill>
              <a:latin typeface="Gotham-Medium"/>
              <a:cs typeface="Gotham-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717" y="1207912"/>
            <a:ext cx="7886700" cy="510822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002B5C"/>
                </a:solidFill>
                <a:latin typeface="Gotham Book"/>
                <a:cs typeface="Gotham Book"/>
              </a:rPr>
              <a:t>Board of Equalization: Ongoing discussions regarding use of Prop 10 funds for BOE administration resolved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000" dirty="0">
                <a:solidFill>
                  <a:srgbClr val="002B5C"/>
                </a:solidFill>
                <a:latin typeface="Gotham Book"/>
                <a:cs typeface="Gotham Book"/>
              </a:rPr>
              <a:t>ABX2 </a:t>
            </a:r>
            <a:r>
              <a:rPr lang="en-US" sz="2000" dirty="0" smtClean="0">
                <a:solidFill>
                  <a:srgbClr val="002B5C"/>
                </a:solidFill>
                <a:latin typeface="Gotham Book"/>
                <a:cs typeface="Gotham Book"/>
              </a:rPr>
              <a:t>11 (Nazarian) </a:t>
            </a:r>
            <a:r>
              <a:rPr lang="en-US" sz="2000" dirty="0">
                <a:solidFill>
                  <a:srgbClr val="002B5C"/>
                </a:solidFill>
                <a:latin typeface="Gotham Book"/>
                <a:cs typeface="Gotham Book"/>
              </a:rPr>
              <a:t>imposes an annual fee on tobacco retail sites to cover the costs of </a:t>
            </a:r>
            <a:r>
              <a:rPr lang="en-US" sz="2000" dirty="0" smtClean="0">
                <a:solidFill>
                  <a:srgbClr val="002B5C"/>
                </a:solidFill>
                <a:latin typeface="Gotham Book"/>
                <a:cs typeface="Gotham Book"/>
              </a:rPr>
              <a:t>enforcement </a:t>
            </a:r>
            <a:r>
              <a:rPr lang="en-US" sz="2000" dirty="0" smtClean="0">
                <a:solidFill>
                  <a:srgbClr val="D9791B"/>
                </a:solidFill>
                <a:latin typeface="Gotham Book"/>
                <a:cs typeface="Gotham Book"/>
              </a:rPr>
              <a:t>$4.6M savings</a:t>
            </a:r>
            <a:endParaRPr lang="en-US" sz="2000" dirty="0">
              <a:solidFill>
                <a:srgbClr val="D9791B"/>
              </a:solidFill>
              <a:latin typeface="Gotham Book"/>
              <a:cs typeface="Gotham Book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000" dirty="0">
                <a:solidFill>
                  <a:srgbClr val="002B5C"/>
                </a:solidFill>
                <a:latin typeface="Gotham Book"/>
                <a:cs typeface="Gotham Book"/>
              </a:rPr>
              <a:t>AB 2770 </a:t>
            </a:r>
            <a:r>
              <a:rPr lang="en-US" sz="2000" dirty="0" smtClean="0">
                <a:solidFill>
                  <a:srgbClr val="002B5C"/>
                </a:solidFill>
                <a:latin typeface="Gotham Book"/>
                <a:cs typeface="Gotham Book"/>
              </a:rPr>
              <a:t>(Nazarian) prohibits </a:t>
            </a:r>
            <a:r>
              <a:rPr lang="en-US" sz="2000" dirty="0">
                <a:solidFill>
                  <a:srgbClr val="002B5C"/>
                </a:solidFill>
                <a:latin typeface="Gotham Book"/>
                <a:cs typeface="Gotham Book"/>
              </a:rPr>
              <a:t>BOE from using any tobacco tax revenues for enforcement or administration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000" dirty="0">
                <a:solidFill>
                  <a:srgbClr val="002B5C"/>
                </a:solidFill>
                <a:latin typeface="Gotham Book"/>
                <a:cs typeface="Gotham Book"/>
              </a:rPr>
              <a:t>2016-2017 Budget includes redirect of BOE Tobacco Fund reserves back to special funds (including Prop 1O)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002B5C"/>
                </a:solidFill>
                <a:latin typeface="Gotham Book"/>
                <a:cs typeface="Gotham Book"/>
              </a:rPr>
              <a:t>Smoking age increase to 21 reduces Prop 10 revenues by </a:t>
            </a:r>
            <a:r>
              <a:rPr lang="en-US" sz="2400" dirty="0" smtClean="0">
                <a:solidFill>
                  <a:srgbClr val="D9791B"/>
                </a:solidFill>
                <a:latin typeface="Gotham Book"/>
                <a:cs typeface="Gotham Book"/>
              </a:rPr>
              <a:t>$24.5M annually (5% of current total!)</a:t>
            </a:r>
            <a:r>
              <a:rPr lang="en-US" sz="2400" dirty="0" smtClean="0">
                <a:solidFill>
                  <a:srgbClr val="002B5C"/>
                </a:solidFill>
                <a:latin typeface="Gotham Book"/>
                <a:cs typeface="Gotham Book"/>
              </a:rPr>
              <a:t>.</a:t>
            </a:r>
            <a:endParaRPr lang="en-US" sz="2400" dirty="0">
              <a:solidFill>
                <a:srgbClr val="002B5C"/>
              </a:solidFill>
              <a:latin typeface="Gotham Book"/>
              <a:cs typeface="Gotham Book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002B5C"/>
                </a:solidFill>
                <a:latin typeface="Gotham Book"/>
                <a:cs typeface="Gotham Book"/>
              </a:rPr>
              <a:t>$2 Tobacco Tax increase includes e-cigarette tax.  First 5 receives none of the tobacco increase but potentially </a:t>
            </a:r>
            <a:r>
              <a:rPr lang="en-US" sz="2400" dirty="0" smtClean="0">
                <a:solidFill>
                  <a:srgbClr val="D9791B"/>
                </a:solidFill>
                <a:latin typeface="Gotham Book"/>
                <a:cs typeface="Gotham Book"/>
              </a:rPr>
              <a:t>$30M annually </a:t>
            </a:r>
            <a:r>
              <a:rPr lang="en-US" sz="2400" dirty="0" smtClean="0">
                <a:solidFill>
                  <a:srgbClr val="002B5C"/>
                </a:solidFill>
                <a:latin typeface="Gotham Book"/>
                <a:cs typeface="Gotham Book"/>
              </a:rPr>
              <a:t>from e-cigarette revenues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D9791B"/>
                </a:solidFill>
                <a:latin typeface="Gotham Book"/>
                <a:cs typeface="Gotham Book"/>
              </a:rPr>
              <a:t>Negligible expected increase in Proposition 10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D9791B"/>
                </a:solidFill>
                <a:latin typeface="Gotham Book"/>
                <a:cs typeface="Gotham Book"/>
              </a:rPr>
              <a:t>Expected decline continues at 3-5% per year </a:t>
            </a:r>
            <a:endParaRPr lang="en-US" sz="2400" dirty="0">
              <a:solidFill>
                <a:srgbClr val="D9791B"/>
              </a:solidFill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28311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6" y="0"/>
            <a:ext cx="9143999" cy="6858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634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Gotham-Medium"/>
                <a:cs typeface="Gotham-Medium"/>
              </a:rPr>
              <a:t>The Role for County First 5 Commissions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5067" y="1228398"/>
            <a:ext cx="8128000" cy="5724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Gotham Book"/>
                <a:cs typeface="Gotham Book"/>
              </a:rPr>
              <a:t>The work of county commissions is the </a:t>
            </a:r>
            <a:r>
              <a:rPr lang="en-US" sz="2400" dirty="0">
                <a:solidFill>
                  <a:schemeClr val="bg1"/>
                </a:solidFill>
                <a:latin typeface="Gotham Book"/>
                <a:cs typeface="Gotham Book"/>
              </a:rPr>
              <a:t>reason we are </a:t>
            </a:r>
            <a:r>
              <a:rPr lang="en-US" sz="2400" dirty="0" smtClean="0">
                <a:solidFill>
                  <a:schemeClr val="bg1"/>
                </a:solidFill>
                <a:latin typeface="Gotham Book"/>
                <a:cs typeface="Gotham Book"/>
              </a:rPr>
              <a:t>engaged in </a:t>
            </a:r>
            <a:r>
              <a:rPr lang="en-US" sz="2400" dirty="0">
                <a:solidFill>
                  <a:schemeClr val="bg1"/>
                </a:solidFill>
                <a:latin typeface="Gotham Book"/>
                <a:cs typeface="Gotham Book"/>
              </a:rPr>
              <a:t>Sacramento.  </a:t>
            </a:r>
          </a:p>
          <a:p>
            <a:pPr marL="342900" indent="-342900">
              <a:spcAft>
                <a:spcPts val="18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Gotham Book"/>
                <a:cs typeface="Gotham Book"/>
              </a:rPr>
              <a:t>Increasingly, legislators and administrative officials are curious about First 5’s leadership on key 0-5 challenges. Knowing </a:t>
            </a:r>
            <a:r>
              <a:rPr lang="en-US" sz="2400" dirty="0">
                <a:solidFill>
                  <a:schemeClr val="bg1"/>
                </a:solidFill>
                <a:latin typeface="Gotham Book"/>
                <a:cs typeface="Gotham Book"/>
              </a:rPr>
              <a:t>the First 5 impact at the community level is essential to our work on First 5 </a:t>
            </a:r>
            <a:r>
              <a:rPr lang="en-US" sz="2400" dirty="0" smtClean="0">
                <a:solidFill>
                  <a:schemeClr val="bg1"/>
                </a:solidFill>
                <a:latin typeface="Gotham Book"/>
                <a:cs typeface="Gotham Book"/>
              </a:rPr>
              <a:t>sustainability.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Gotham Book"/>
                <a:cs typeface="Gotham Book"/>
              </a:rPr>
              <a:t>First 5s 400+ county commissioners includes: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Gotham Book"/>
                <a:cs typeface="Gotham Book"/>
              </a:rPr>
              <a:t>58 County Supervisors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Gotham Book"/>
                <a:cs typeface="Gotham Book"/>
              </a:rPr>
              <a:t>120+ County Department Leaders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Gotham Book"/>
                <a:cs typeface="Gotham Book"/>
              </a:rPr>
              <a:t>250 other childhood experts and champions</a:t>
            </a:r>
          </a:p>
          <a:p>
            <a:pPr marL="342900" indent="-342900">
              <a:buFont typeface="Wingdings" charset="2"/>
              <a:buChar char="§"/>
            </a:pPr>
            <a:endParaRPr lang="en-US" sz="2400" dirty="0" smtClean="0">
              <a:solidFill>
                <a:schemeClr val="bg1"/>
              </a:solidFill>
              <a:latin typeface="Gotham Book"/>
              <a:cs typeface="Gotham Book"/>
            </a:endParaRPr>
          </a:p>
          <a:p>
            <a:pPr marL="342900" indent="-342900">
              <a:buFont typeface="Wingdings" charset="2"/>
              <a:buChar char="§"/>
            </a:pPr>
            <a:endParaRPr lang="en-US" sz="2400" dirty="0">
              <a:solidFill>
                <a:schemeClr val="bg1"/>
              </a:solidFill>
              <a:latin typeface="Gotham Book"/>
              <a:cs typeface="Gotham Book"/>
            </a:endParaRPr>
          </a:p>
          <a:p>
            <a:endParaRPr lang="en-US" sz="2400" dirty="0">
              <a:solidFill>
                <a:schemeClr val="bg1"/>
              </a:solidFill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9928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6" y="0"/>
            <a:ext cx="9143999" cy="6858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634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Gotham-Medium"/>
                <a:cs typeface="Gotham-Medium"/>
              </a:rPr>
              <a:t>Improving County Systems with First 5s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5067" y="1228398"/>
            <a:ext cx="8128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Gotham Book"/>
                <a:cs typeface="Gotham Book"/>
              </a:rPr>
              <a:t>What are your current challenges and how might First 5s family-focused / early childhood prevention efforts be additional assets?</a:t>
            </a:r>
          </a:p>
          <a:p>
            <a:pPr marL="800100" lvl="1" indent="-342900">
              <a:spcAft>
                <a:spcPts val="18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Gotham Book"/>
                <a:cs typeface="Gotham Book"/>
              </a:rPr>
              <a:t>Trauma-informed care trainings</a:t>
            </a:r>
          </a:p>
          <a:p>
            <a:pPr marL="800100" lvl="1" indent="-342900">
              <a:spcAft>
                <a:spcPts val="18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Gotham Book"/>
                <a:cs typeface="Gotham Book"/>
              </a:rPr>
              <a:t>Father-engagement efforts </a:t>
            </a:r>
            <a:endParaRPr lang="en-US" sz="2400" dirty="0">
              <a:solidFill>
                <a:schemeClr val="bg1"/>
              </a:solidFill>
              <a:latin typeface="Gotham Book"/>
              <a:cs typeface="Gotham Book"/>
            </a:endParaRPr>
          </a:p>
          <a:p>
            <a:pPr marL="800100" lvl="1" indent="-342900">
              <a:spcAft>
                <a:spcPts val="1800"/>
              </a:spcAft>
              <a:buFont typeface="Wingdings" charset="2"/>
              <a:buChar char="§"/>
            </a:pPr>
            <a:r>
              <a:rPr lang="en-US" sz="2400" dirty="0" err="1" smtClean="0">
                <a:solidFill>
                  <a:schemeClr val="bg1"/>
                </a:solidFill>
                <a:latin typeface="Gotham Book"/>
                <a:cs typeface="Gotham Book"/>
              </a:rPr>
              <a:t>CalFresh</a:t>
            </a:r>
            <a:r>
              <a:rPr lang="en-US" sz="2400" dirty="0" smtClean="0">
                <a:solidFill>
                  <a:schemeClr val="bg1"/>
                </a:solidFill>
                <a:latin typeface="Gotham Book"/>
                <a:cs typeface="Gotham Book"/>
              </a:rPr>
              <a:t> enrollment</a:t>
            </a:r>
            <a:r>
              <a:rPr lang="en-US" sz="2400" dirty="0">
                <a:solidFill>
                  <a:schemeClr val="bg1"/>
                </a:solidFill>
                <a:latin typeface="Gotham Book"/>
                <a:cs typeface="Gotham Book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Gotham Book"/>
                <a:cs typeface="Gotham Book"/>
              </a:rPr>
              <a:t>via child care and family resource centers</a:t>
            </a:r>
          </a:p>
          <a:p>
            <a:pPr marL="800100" lvl="1" indent="-342900">
              <a:spcAft>
                <a:spcPts val="18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Gotham Book"/>
                <a:cs typeface="Gotham Book"/>
              </a:rPr>
              <a:t>Cross-agency child development training</a:t>
            </a:r>
          </a:p>
        </p:txBody>
      </p:sp>
    </p:spTree>
    <p:extLst>
      <p:ext uri="{BB962C8B-B14F-4D97-AF65-F5344CB8AC3E}">
        <p14:creationId xmlns:p14="http://schemas.microsoft.com/office/powerpoint/2010/main" val="173476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6" y="0"/>
            <a:ext cx="9143999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628650" y="365126"/>
            <a:ext cx="7886700" cy="137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  <a:latin typeface="Gotham Book"/>
                <a:cs typeface="Gotham Book"/>
              </a:rPr>
              <a:t>California supports investments in proven 0-5 </a:t>
            </a:r>
            <a:r>
              <a:rPr lang="en-US" sz="2400" b="1" dirty="0">
                <a:solidFill>
                  <a:schemeClr val="bg1"/>
                </a:solidFill>
                <a:latin typeface="Gotham Book"/>
                <a:cs typeface="Gotham Book"/>
              </a:rPr>
              <a:t>s</a:t>
            </a:r>
            <a:r>
              <a:rPr lang="en-US" sz="2400" b="1" dirty="0" smtClean="0">
                <a:solidFill>
                  <a:schemeClr val="bg1"/>
                </a:solidFill>
                <a:latin typeface="Gotham Book"/>
                <a:cs typeface="Gotham Book"/>
              </a:rPr>
              <a:t>trategies. 76% of voters now support public </a:t>
            </a:r>
            <a:r>
              <a:rPr lang="en-US" sz="2400" dirty="0" smtClean="0">
                <a:solidFill>
                  <a:schemeClr val="bg1"/>
                </a:solidFill>
                <a:latin typeface="Gotham Book"/>
                <a:cs typeface="Gotham Book"/>
              </a:rPr>
              <a:t>investment</a:t>
            </a:r>
            <a:r>
              <a:rPr lang="en-US" sz="2400" b="1" dirty="0" smtClean="0">
                <a:solidFill>
                  <a:schemeClr val="bg1"/>
                </a:solidFill>
                <a:latin typeface="Gotham Book"/>
                <a:cs typeface="Gotham Book"/>
              </a:rPr>
              <a:t> in voluntary universal preschool. </a:t>
            </a:r>
            <a:endParaRPr lang="en-US" sz="2400" dirty="0">
              <a:solidFill>
                <a:schemeClr val="bg1"/>
              </a:solidFill>
              <a:latin typeface="Gotham Book"/>
              <a:cs typeface="Gotham Book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717550" y="4975226"/>
            <a:ext cx="7886700" cy="1044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  <a:latin typeface="Gotham Book"/>
                <a:cs typeface="Gotham Book"/>
              </a:rPr>
              <a:t>Our challenge: To bring the same level of focus and systems-thinking to all our work, to build demand and support for the entire 0-5 system of care.</a:t>
            </a:r>
            <a:endParaRPr lang="en-US" sz="2400" dirty="0">
              <a:solidFill>
                <a:schemeClr val="bg1"/>
              </a:solidFill>
              <a:latin typeface="Gotham Book"/>
              <a:cs typeface="Gotham Book"/>
            </a:endParaRPr>
          </a:p>
        </p:txBody>
      </p:sp>
      <p:pic>
        <p:nvPicPr>
          <p:cNvPr id="10" name="Picture 9" descr="EarlyChild_fig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625600"/>
            <a:ext cx="85852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5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7572"/>
            <a:ext cx="7886700" cy="769409"/>
          </a:xfrm>
        </p:spPr>
        <p:txBody>
          <a:bodyPr anchor="t">
            <a:normAutofit fontScale="90000"/>
          </a:bodyPr>
          <a:lstStyle/>
          <a:p>
            <a:pPr>
              <a:buClr>
                <a:srgbClr val="002B5C"/>
              </a:buClr>
            </a:pPr>
            <a:r>
              <a:rPr lang="en-US" sz="2800" dirty="0">
                <a:solidFill>
                  <a:srgbClr val="9FAB17"/>
                </a:solidFill>
                <a:latin typeface="Gotham-Medium"/>
              </a:rPr>
              <a:t>Proposition 10 revenue has declined more than 30% since 2000</a:t>
            </a:r>
            <a:br>
              <a:rPr lang="en-US" sz="2800" dirty="0">
                <a:solidFill>
                  <a:srgbClr val="9FAB17"/>
                </a:solidFill>
                <a:latin typeface="Gotham-Medium"/>
              </a:rPr>
            </a:br>
            <a:endParaRPr lang="en-US" sz="2600" b="1" dirty="0">
              <a:solidFill>
                <a:srgbClr val="9FAB17"/>
              </a:solidFill>
              <a:latin typeface="Gotham-Medium"/>
              <a:cs typeface="Gotham-Medium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529272362"/>
              </p:ext>
            </p:extLst>
          </p:nvPr>
        </p:nvGraphicFramePr>
        <p:xfrm>
          <a:off x="982134" y="1642533"/>
          <a:ext cx="6925732" cy="4047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456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7572"/>
            <a:ext cx="7886700" cy="1062686"/>
          </a:xfrm>
        </p:spPr>
        <p:txBody>
          <a:bodyPr anchor="t">
            <a:normAutofit/>
          </a:bodyPr>
          <a:lstStyle/>
          <a:p>
            <a:pPr>
              <a:buClr>
                <a:srgbClr val="002B5C"/>
              </a:buClr>
            </a:pPr>
            <a:r>
              <a:rPr lang="en-US" sz="2800" b="1" dirty="0" smtClean="0">
                <a:solidFill>
                  <a:srgbClr val="9FAB17"/>
                </a:solidFill>
                <a:latin typeface="Gotham-Medium"/>
                <a:cs typeface="Gotham-Medium"/>
              </a:rPr>
              <a:t>First 5 Funding – How Little, or How Much, Is There?</a:t>
            </a:r>
            <a:endParaRPr lang="en-US" sz="2800" b="1" dirty="0">
              <a:solidFill>
                <a:srgbClr val="9FAB17"/>
              </a:solidFill>
              <a:latin typeface="Gotham-Medium"/>
              <a:cs typeface="Gotham-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38204"/>
            <a:ext cx="7886700" cy="5009445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600" dirty="0" smtClean="0">
                <a:solidFill>
                  <a:srgbClr val="002B5C"/>
                </a:solidFill>
                <a:latin typeface="Gotham Book"/>
                <a:cs typeface="Gotham Book"/>
              </a:rPr>
              <a:t>In 2020, Prop 10 will generate $100 per child in CA.</a:t>
            </a:r>
          </a:p>
          <a:p>
            <a:pPr>
              <a:buFont typeface="Wingdings" charset="2"/>
              <a:buChar char="§"/>
            </a:pPr>
            <a:r>
              <a:rPr lang="en-US" sz="2600" dirty="0" smtClean="0">
                <a:solidFill>
                  <a:srgbClr val="002B5C"/>
                </a:solidFill>
                <a:latin typeface="Gotham Book"/>
                <a:cs typeface="Gotham Book"/>
              </a:rPr>
              <a:t>In 1998, Prop 10 only generated twice that, about $215 per child.</a:t>
            </a:r>
          </a:p>
          <a:p>
            <a:pPr>
              <a:buFont typeface="Wingdings" charset="2"/>
              <a:buChar char="§"/>
            </a:pPr>
            <a:r>
              <a:rPr lang="en-US" sz="2600" dirty="0" smtClean="0">
                <a:solidFill>
                  <a:srgbClr val="002B5C"/>
                </a:solidFill>
                <a:latin typeface="Gotham Book"/>
                <a:cs typeface="Gotham Book"/>
              </a:rPr>
              <a:t>Last year, First 5 county commissions invested $480M in early childhood systems efforts – health, family support, and early learning</a:t>
            </a:r>
          </a:p>
          <a:p>
            <a:pPr>
              <a:buFont typeface="Wingdings" charset="2"/>
              <a:buChar char="§"/>
            </a:pPr>
            <a:r>
              <a:rPr lang="en-US" sz="2600" dirty="0" smtClean="0">
                <a:solidFill>
                  <a:srgbClr val="002B5C"/>
                </a:solidFill>
                <a:latin typeface="Gotham Book"/>
                <a:cs typeface="Gotham Book"/>
              </a:rPr>
              <a:t>While limited, the combined impact of First 5s is larger that the top 5 foundations investments in children (0-18) combined</a:t>
            </a:r>
          </a:p>
          <a:p>
            <a:pPr>
              <a:buFont typeface="Wingdings" charset="2"/>
              <a:buChar char="§"/>
            </a:pPr>
            <a:endParaRPr lang="en-US" sz="2600" dirty="0">
              <a:solidFill>
                <a:srgbClr val="00B6DE"/>
              </a:solidFill>
              <a:latin typeface="Gotham Book"/>
              <a:cs typeface="Gotham Book"/>
            </a:endParaRPr>
          </a:p>
          <a:p>
            <a:pPr marL="457200" lvl="1" indent="0">
              <a:buNone/>
            </a:pPr>
            <a:endParaRPr lang="en-US" sz="2000" dirty="0" smtClean="0">
              <a:solidFill>
                <a:srgbClr val="00B6DE"/>
              </a:solidFill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326751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>
              <a:buClr>
                <a:srgbClr val="002B5C"/>
              </a:buClr>
            </a:pPr>
            <a:r>
              <a:rPr lang="en-US" sz="2800" b="1" dirty="0" smtClean="0">
                <a:solidFill>
                  <a:srgbClr val="9FAB17"/>
                </a:solidFill>
                <a:latin typeface="Gotham-Medium"/>
                <a:cs typeface="Gotham-Medium"/>
              </a:rPr>
              <a:t>First 5 Funding – Where Does it Go?</a:t>
            </a:r>
            <a:endParaRPr lang="en-US" sz="2800" b="1" dirty="0">
              <a:solidFill>
                <a:srgbClr val="9FAB17"/>
              </a:solidFill>
              <a:latin typeface="Gotham-Medium"/>
              <a:cs typeface="Gotham-Medium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3902670"/>
              </p:ext>
            </p:extLst>
          </p:nvPr>
        </p:nvGraphicFramePr>
        <p:xfrm>
          <a:off x="0" y="1088027"/>
          <a:ext cx="4739422" cy="396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20194690"/>
              </p:ext>
            </p:extLst>
          </p:nvPr>
        </p:nvGraphicFramePr>
        <p:xfrm>
          <a:off x="4148139" y="1539501"/>
          <a:ext cx="4856367" cy="5080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1529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7572"/>
            <a:ext cx="7886700" cy="1062686"/>
          </a:xfrm>
        </p:spPr>
        <p:txBody>
          <a:bodyPr anchor="t">
            <a:normAutofit/>
          </a:bodyPr>
          <a:lstStyle/>
          <a:p>
            <a:pPr>
              <a:buClr>
                <a:srgbClr val="002B5C"/>
              </a:buClr>
            </a:pPr>
            <a:r>
              <a:rPr lang="en-US" sz="2800" b="1" dirty="0" smtClean="0">
                <a:solidFill>
                  <a:srgbClr val="9FAB17"/>
                </a:solidFill>
                <a:latin typeface="Gotham-Medium"/>
                <a:cs typeface="Gotham-Medium"/>
              </a:rPr>
              <a:t>As Funding Declines, What Does First 5 Do?</a:t>
            </a:r>
            <a:endParaRPr lang="en-US" sz="2800" b="1" dirty="0">
              <a:solidFill>
                <a:srgbClr val="9FAB17"/>
              </a:solidFill>
              <a:latin typeface="Gotham-Medium"/>
              <a:cs typeface="Gotham-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38204"/>
            <a:ext cx="7886700" cy="5009445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endParaRPr lang="en-US" sz="2600" dirty="0">
              <a:solidFill>
                <a:srgbClr val="002B5C"/>
              </a:solidFill>
              <a:latin typeface="Gotham Book"/>
              <a:cs typeface="Gotham Book"/>
            </a:endParaRPr>
          </a:p>
          <a:p>
            <a:pPr marL="0" indent="0" algn="ctr">
              <a:buNone/>
            </a:pPr>
            <a:r>
              <a:rPr lang="en-US" sz="2600" dirty="0">
                <a:solidFill>
                  <a:srgbClr val="002B5C"/>
                </a:solidFill>
                <a:latin typeface="Gotham Book"/>
                <a:cs typeface="Gotham Book"/>
              </a:rPr>
              <a:t>If we continue to conduct “business as usual” and focus the majority of our spending on individual direct services, we would only be able to help a relatively small number of families and children for a limited time. Working this way is like addressing the problem leaf by leaf instead of curing it at the root. </a:t>
            </a:r>
            <a:endParaRPr lang="en-US" sz="2000" dirty="0" smtClean="0">
              <a:solidFill>
                <a:srgbClr val="002B5C"/>
              </a:solidFill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153926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7572"/>
            <a:ext cx="7886700" cy="769409"/>
          </a:xfrm>
        </p:spPr>
        <p:txBody>
          <a:bodyPr anchor="t">
            <a:normAutofit/>
          </a:bodyPr>
          <a:lstStyle/>
          <a:p>
            <a:pPr>
              <a:buClr>
                <a:srgbClr val="002B5C"/>
              </a:buClr>
            </a:pPr>
            <a:r>
              <a:rPr lang="en-US" sz="2800" b="1" dirty="0" smtClean="0">
                <a:solidFill>
                  <a:srgbClr val="9FAB17"/>
                </a:solidFill>
                <a:latin typeface="Gotham-Medium"/>
                <a:cs typeface="Gotham-Medium"/>
              </a:rPr>
              <a:t>System Building at the Heart of First 5</a:t>
            </a:r>
            <a:endParaRPr lang="en-US" sz="2600" b="1" dirty="0">
              <a:solidFill>
                <a:srgbClr val="9FAB17"/>
              </a:solidFill>
              <a:latin typeface="Gotham-Medium"/>
              <a:cs typeface="Gotham-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57110"/>
            <a:ext cx="7886700" cy="5009445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  <a:buFont typeface="Wingdings" charset="2"/>
              <a:buChar char="§"/>
            </a:pPr>
            <a:r>
              <a:rPr lang="en-US" sz="2200" dirty="0">
                <a:solidFill>
                  <a:srgbClr val="002B5C"/>
                </a:solidFill>
                <a:latin typeface="Gotham Book"/>
                <a:cs typeface="Gotham Book"/>
              </a:rPr>
              <a:t>First </a:t>
            </a:r>
            <a:r>
              <a:rPr lang="en-US" sz="2200" dirty="0" smtClean="0">
                <a:solidFill>
                  <a:srgbClr val="002B5C"/>
                </a:solidFill>
                <a:latin typeface="Gotham Book"/>
                <a:cs typeface="Gotham Book"/>
              </a:rPr>
              <a:t>5 statute calls for Commissions to create “integrated systems for children 0-5” NOT direct services.</a:t>
            </a:r>
          </a:p>
          <a:p>
            <a:pPr>
              <a:spcAft>
                <a:spcPts val="900"/>
              </a:spcAft>
              <a:buFont typeface="Wingdings" charset="2"/>
              <a:buChar char="§"/>
            </a:pPr>
            <a:r>
              <a:rPr lang="en-US" sz="2200" dirty="0" smtClean="0">
                <a:solidFill>
                  <a:srgbClr val="002B5C"/>
                </a:solidFill>
                <a:latin typeface="Gotham Book"/>
                <a:cs typeface="Gotham Book"/>
              </a:rPr>
              <a:t>Prop 10 Goals: </a:t>
            </a:r>
          </a:p>
          <a:p>
            <a:pPr lvl="1">
              <a:spcAft>
                <a:spcPts val="900"/>
              </a:spcAft>
              <a:buFont typeface="Wingdings" charset="2"/>
              <a:buChar char="§"/>
            </a:pPr>
            <a:r>
              <a:rPr lang="en-US" sz="2200" dirty="0" smtClean="0">
                <a:solidFill>
                  <a:srgbClr val="002B5C"/>
                </a:solidFill>
                <a:latin typeface="Gotham Book"/>
                <a:cs typeface="Gotham Book"/>
              </a:rPr>
              <a:t>Innovate solutions to broad systems challenges</a:t>
            </a:r>
          </a:p>
          <a:p>
            <a:pPr lvl="1">
              <a:spcAft>
                <a:spcPts val="900"/>
              </a:spcAft>
              <a:buFont typeface="Wingdings" charset="2"/>
              <a:buChar char="§"/>
            </a:pPr>
            <a:r>
              <a:rPr lang="en-US" sz="2200" dirty="0" smtClean="0">
                <a:solidFill>
                  <a:srgbClr val="002B5C"/>
                </a:solidFill>
                <a:latin typeface="Gotham Book"/>
                <a:cs typeface="Gotham Book"/>
              </a:rPr>
              <a:t>Convince others to bring to scale and spread</a:t>
            </a:r>
            <a:endParaRPr lang="en-US" sz="2200" dirty="0">
              <a:solidFill>
                <a:srgbClr val="002B5C"/>
              </a:solidFill>
              <a:latin typeface="Gotham Book"/>
              <a:cs typeface="Gotham Book"/>
            </a:endParaRPr>
          </a:p>
          <a:p>
            <a:pPr>
              <a:spcAft>
                <a:spcPts val="900"/>
              </a:spcAft>
              <a:buFont typeface="Wingdings" charset="2"/>
              <a:buChar char="§"/>
            </a:pPr>
            <a:r>
              <a:rPr lang="en-US" sz="2200" dirty="0" smtClean="0">
                <a:solidFill>
                  <a:srgbClr val="002B5C"/>
                </a:solidFill>
                <a:latin typeface="Gotham Book"/>
                <a:cs typeface="Gotham Book"/>
              </a:rPr>
              <a:t>Prop 10 funding alone will </a:t>
            </a:r>
            <a:r>
              <a:rPr lang="en-US" sz="2200" dirty="0">
                <a:solidFill>
                  <a:srgbClr val="002B5C"/>
                </a:solidFill>
                <a:latin typeface="Gotham Book"/>
                <a:cs typeface="Gotham Book"/>
              </a:rPr>
              <a:t>NOT achieve our </a:t>
            </a:r>
            <a:r>
              <a:rPr lang="en-US" sz="2200" dirty="0" smtClean="0">
                <a:solidFill>
                  <a:srgbClr val="002B5C"/>
                </a:solidFill>
                <a:latin typeface="Gotham Book"/>
                <a:cs typeface="Gotham Book"/>
              </a:rPr>
              <a:t>goals</a:t>
            </a:r>
          </a:p>
          <a:p>
            <a:pPr>
              <a:spcAft>
                <a:spcPts val="900"/>
              </a:spcAft>
              <a:buFont typeface="Wingdings" charset="2"/>
              <a:buChar char="§"/>
            </a:pPr>
            <a:r>
              <a:rPr lang="en-US" sz="2200" dirty="0" smtClean="0">
                <a:solidFill>
                  <a:srgbClr val="002B5C"/>
                </a:solidFill>
                <a:latin typeface="Gotham Book"/>
                <a:cs typeface="Gotham Book"/>
              </a:rPr>
              <a:t>Commissions now have on</a:t>
            </a:r>
            <a:r>
              <a:rPr lang="en-US" sz="2200" dirty="0">
                <a:solidFill>
                  <a:srgbClr val="002B5C"/>
                </a:solidFill>
                <a:latin typeface="Gotham Book"/>
                <a:cs typeface="Gotham Book"/>
              </a:rPr>
              <a:t>-the-ground expertise and nearly 2 decades of </a:t>
            </a:r>
            <a:r>
              <a:rPr lang="en-US" sz="2200" dirty="0" smtClean="0">
                <a:solidFill>
                  <a:srgbClr val="002B5C"/>
                </a:solidFill>
                <a:latin typeface="Gotham Book"/>
                <a:cs typeface="Gotham Book"/>
              </a:rPr>
              <a:t>experience with direct services</a:t>
            </a:r>
          </a:p>
          <a:p>
            <a:pPr>
              <a:spcAft>
                <a:spcPts val="900"/>
              </a:spcAft>
              <a:buFont typeface="Wingdings" charset="2"/>
              <a:buChar char="§"/>
            </a:pPr>
            <a:r>
              <a:rPr lang="en-US" sz="2200" dirty="0" smtClean="0">
                <a:solidFill>
                  <a:srgbClr val="002B5C"/>
                </a:solidFill>
                <a:latin typeface="Gotham Book"/>
                <a:cs typeface="Gotham Book"/>
              </a:rPr>
              <a:t>Leaders</a:t>
            </a:r>
            <a:r>
              <a:rPr lang="en-US" sz="2200" dirty="0">
                <a:solidFill>
                  <a:srgbClr val="002B5C"/>
                </a:solidFill>
                <a:latin typeface="Gotham Book"/>
                <a:cs typeface="Gotham Book"/>
              </a:rPr>
              <a:t>, funders, and partners </a:t>
            </a:r>
            <a:r>
              <a:rPr lang="en-US" sz="2200" dirty="0" smtClean="0">
                <a:solidFill>
                  <a:srgbClr val="002B5C"/>
                </a:solidFill>
                <a:latin typeface="Gotham Book"/>
                <a:cs typeface="Gotham Book"/>
              </a:rPr>
              <a:t>looking to First 5 </a:t>
            </a:r>
            <a:r>
              <a:rPr lang="en-US" sz="2200" dirty="0">
                <a:solidFill>
                  <a:srgbClr val="002B5C"/>
                </a:solidFill>
                <a:latin typeface="Gotham Book"/>
                <a:cs typeface="Gotham Book"/>
              </a:rPr>
              <a:t>for statewide ideas and </a:t>
            </a:r>
            <a:r>
              <a:rPr lang="en-US" sz="2200" dirty="0" smtClean="0">
                <a:solidFill>
                  <a:srgbClr val="002B5C"/>
                </a:solidFill>
                <a:latin typeface="Gotham Book"/>
                <a:cs typeface="Gotham Book"/>
              </a:rPr>
              <a:t>solutions</a:t>
            </a:r>
            <a:endParaRPr lang="en-US" sz="2200" dirty="0">
              <a:solidFill>
                <a:srgbClr val="002B5C"/>
              </a:solidFill>
              <a:latin typeface="Gotham Book"/>
              <a:cs typeface="Gotham Book"/>
            </a:endParaRPr>
          </a:p>
          <a:p>
            <a:pPr>
              <a:buClr>
                <a:srgbClr val="002B5C"/>
              </a:buClr>
              <a:buFont typeface="Wingdings" charset="2"/>
              <a:buChar char="§"/>
            </a:pPr>
            <a:endParaRPr lang="en-US" sz="2400" dirty="0">
              <a:solidFill>
                <a:srgbClr val="002B5C"/>
              </a:solidFill>
              <a:latin typeface="Gotham Book"/>
              <a:cs typeface="Gotham Book"/>
            </a:endParaRPr>
          </a:p>
          <a:p>
            <a:pPr marL="0" indent="0">
              <a:buClr>
                <a:srgbClr val="002B5C"/>
              </a:buClr>
              <a:buNone/>
            </a:pPr>
            <a:endParaRPr lang="en-US" sz="2400" dirty="0">
              <a:solidFill>
                <a:srgbClr val="002B5C"/>
              </a:solidFill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399947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7572"/>
            <a:ext cx="7886700" cy="769409"/>
          </a:xfrm>
        </p:spPr>
        <p:txBody>
          <a:bodyPr anchor="t">
            <a:normAutofit/>
          </a:bodyPr>
          <a:lstStyle/>
          <a:p>
            <a:pPr>
              <a:buClr>
                <a:srgbClr val="002B5C"/>
              </a:buClr>
            </a:pPr>
            <a:r>
              <a:rPr lang="en-US" sz="2800" b="1" dirty="0" smtClean="0">
                <a:solidFill>
                  <a:srgbClr val="9FAB17"/>
                </a:solidFill>
                <a:latin typeface="Gotham-Medium"/>
                <a:cs typeface="Gotham-Medium"/>
              </a:rPr>
              <a:t>Current (and Past) First 5 Systems Efforts</a:t>
            </a:r>
            <a:endParaRPr lang="en-US" sz="2600" b="1" dirty="0">
              <a:solidFill>
                <a:srgbClr val="9FAB17"/>
              </a:solidFill>
              <a:latin typeface="Gotham-Medium"/>
              <a:cs typeface="Gotham-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57110"/>
            <a:ext cx="7886700" cy="500944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rgbClr val="002B5C"/>
                </a:solidFill>
                <a:latin typeface="Gotham Book"/>
                <a:cs typeface="Gotham Book"/>
              </a:rPr>
              <a:t>Healthy Kids programs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rgbClr val="002B5C"/>
                </a:solidFill>
                <a:latin typeface="Gotham Book"/>
                <a:cs typeface="Gotham Book"/>
              </a:rPr>
              <a:t>Family Resource Center networks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2000" dirty="0">
                <a:solidFill>
                  <a:srgbClr val="002B5C"/>
                </a:solidFill>
                <a:latin typeface="Gotham Book"/>
                <a:cs typeface="Gotham Book"/>
              </a:rPr>
              <a:t>Quality Rating and Improvement Programs in Preschools and Family Child </a:t>
            </a:r>
            <a:r>
              <a:rPr lang="en-US" sz="2000" dirty="0" smtClean="0">
                <a:solidFill>
                  <a:srgbClr val="002B5C"/>
                </a:solidFill>
                <a:latin typeface="Gotham Book"/>
                <a:cs typeface="Gotham Book"/>
              </a:rPr>
              <a:t>Care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rgbClr val="002B5C"/>
                </a:solidFill>
                <a:latin typeface="Gotham Book"/>
                <a:cs typeface="Gotham Book"/>
              </a:rPr>
              <a:t>Evidence-Based Model Replication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rgbClr val="002B5C"/>
                </a:solidFill>
                <a:latin typeface="Gotham Book"/>
                <a:cs typeface="Gotham Book"/>
              </a:rPr>
              <a:t>Positive Parenting Program (Triple P) and Nurturing Parenting Program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rgbClr val="002B5C"/>
                </a:solidFill>
                <a:latin typeface="Gotham Book"/>
                <a:cs typeface="Gotham Book"/>
              </a:rPr>
              <a:t>Healthy Families America and Nurse Family Partnership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rgbClr val="002B5C"/>
                </a:solidFill>
                <a:latin typeface="Gotham Book"/>
                <a:cs typeface="Gotham Book"/>
              </a:rPr>
              <a:t>Help Me Grow Early Intervention Systems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rgbClr val="002B5C"/>
                </a:solidFill>
                <a:latin typeface="Gotham Book"/>
                <a:cs typeface="Gotham Book"/>
              </a:rPr>
              <a:t>Professional Development / Workforce Development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rgbClr val="002B5C"/>
                </a:solidFill>
                <a:latin typeface="Gotham Book"/>
                <a:cs typeface="Gotham Book"/>
              </a:rPr>
              <a:t>Trauma-Informed Care Training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rgbClr val="002B5C"/>
                </a:solidFill>
                <a:latin typeface="Gotham Book"/>
                <a:cs typeface="Gotham Book"/>
              </a:rPr>
              <a:t>Mental Health Provider Training</a:t>
            </a:r>
            <a:endParaRPr lang="en-US" dirty="0" smtClean="0">
              <a:solidFill>
                <a:srgbClr val="002B5C"/>
              </a:solidFill>
              <a:latin typeface="Gotham Book"/>
              <a:cs typeface="Gotham Book"/>
            </a:endParaRPr>
          </a:p>
          <a:p>
            <a:pPr lvl="1">
              <a:spcAft>
                <a:spcPts val="900"/>
              </a:spcAft>
              <a:buFont typeface="Wingdings" charset="2"/>
              <a:buChar char="§"/>
            </a:pPr>
            <a:endParaRPr lang="en-US" sz="1400" dirty="0" smtClean="0">
              <a:solidFill>
                <a:srgbClr val="002B5C"/>
              </a:solidFill>
              <a:latin typeface="Gotham Book"/>
              <a:cs typeface="Gotham Book"/>
            </a:endParaRPr>
          </a:p>
          <a:p>
            <a:pPr lvl="1">
              <a:spcAft>
                <a:spcPts val="900"/>
              </a:spcAft>
              <a:buFont typeface="Wingdings" charset="2"/>
              <a:buChar char="§"/>
            </a:pPr>
            <a:endParaRPr lang="en-US" sz="2400" dirty="0">
              <a:solidFill>
                <a:srgbClr val="002B5C"/>
              </a:solidFill>
              <a:latin typeface="Gotham Book"/>
              <a:cs typeface="Gotham Book"/>
            </a:endParaRPr>
          </a:p>
          <a:p>
            <a:pPr marL="0" indent="0">
              <a:buClr>
                <a:srgbClr val="002B5C"/>
              </a:buClr>
              <a:buNone/>
            </a:pPr>
            <a:endParaRPr lang="en-US" sz="2400" dirty="0">
              <a:solidFill>
                <a:srgbClr val="002B5C"/>
              </a:solidFill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244945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7572"/>
            <a:ext cx="7886700" cy="769409"/>
          </a:xfrm>
        </p:spPr>
        <p:txBody>
          <a:bodyPr anchor="t">
            <a:normAutofit/>
          </a:bodyPr>
          <a:lstStyle/>
          <a:p>
            <a:pPr>
              <a:buClr>
                <a:srgbClr val="002B5C"/>
              </a:buClr>
            </a:pPr>
            <a:r>
              <a:rPr lang="en-US" sz="2800" b="1" dirty="0" smtClean="0">
                <a:solidFill>
                  <a:srgbClr val="9FAB17"/>
                </a:solidFill>
                <a:latin typeface="Gotham-Medium"/>
                <a:cs typeface="Gotham-Medium"/>
              </a:rPr>
              <a:t>New First 5 Engagement in Policy</a:t>
            </a:r>
            <a:endParaRPr lang="en-US" sz="2600" b="1" dirty="0">
              <a:solidFill>
                <a:srgbClr val="9FAB17"/>
              </a:solidFill>
              <a:latin typeface="Gotham-Medium"/>
              <a:cs typeface="Gotham-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57110"/>
            <a:ext cx="7886700" cy="5009445"/>
          </a:xfrm>
        </p:spPr>
        <p:txBody>
          <a:bodyPr>
            <a:normAutofit/>
          </a:bodyPr>
          <a:lstStyle/>
          <a:p>
            <a:pPr>
              <a:lnSpc>
                <a:spcPts val="2600"/>
              </a:lnSpc>
              <a:spcBef>
                <a:spcPts val="0"/>
              </a:spcBef>
              <a:spcAft>
                <a:spcPts val="9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002B5C"/>
                </a:solidFill>
                <a:latin typeface="Gotham Book"/>
                <a:cs typeface="Gotham Book"/>
              </a:rPr>
              <a:t>Significant shift towards policy, capacity building, </a:t>
            </a:r>
            <a:r>
              <a:rPr lang="en-US" sz="2400" dirty="0" smtClean="0">
                <a:solidFill>
                  <a:srgbClr val="002B5C"/>
                </a:solidFill>
                <a:latin typeface="Gotham Book"/>
                <a:cs typeface="Gotham Book"/>
              </a:rPr>
              <a:t>and communications </a:t>
            </a:r>
            <a:r>
              <a:rPr lang="en-US" sz="2400" dirty="0">
                <a:solidFill>
                  <a:srgbClr val="002B5C"/>
                </a:solidFill>
                <a:latin typeface="Gotham Book"/>
                <a:cs typeface="Gotham Book"/>
              </a:rPr>
              <a:t>– </a:t>
            </a:r>
            <a:r>
              <a:rPr lang="en-US" sz="2400" dirty="0" smtClean="0">
                <a:solidFill>
                  <a:srgbClr val="002B5C"/>
                </a:solidFill>
                <a:latin typeface="Gotham Book"/>
                <a:cs typeface="Gotham Book"/>
              </a:rPr>
              <a:t>both at </a:t>
            </a:r>
            <a:r>
              <a:rPr lang="en-US" sz="2400" dirty="0">
                <a:solidFill>
                  <a:srgbClr val="002B5C"/>
                </a:solidFill>
                <a:latin typeface="Gotham Book"/>
                <a:cs typeface="Gotham Book"/>
              </a:rPr>
              <a:t>Association and </a:t>
            </a:r>
            <a:r>
              <a:rPr lang="en-US" sz="2400" dirty="0" smtClean="0">
                <a:solidFill>
                  <a:srgbClr val="002B5C"/>
                </a:solidFill>
                <a:latin typeface="Gotham Book"/>
                <a:cs typeface="Gotham Book"/>
              </a:rPr>
              <a:t>across commissions</a:t>
            </a:r>
            <a:endParaRPr lang="en-US" sz="2400" dirty="0">
              <a:solidFill>
                <a:srgbClr val="002B5C"/>
              </a:solidFill>
              <a:latin typeface="Gotham Book"/>
              <a:cs typeface="Gotham Book"/>
            </a:endParaRP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9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002B5C"/>
                </a:solidFill>
                <a:latin typeface="Gotham Book"/>
                <a:cs typeface="Gotham Book"/>
              </a:rPr>
              <a:t>Key activities:</a:t>
            </a: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900"/>
              </a:spcAft>
              <a:buFont typeface="Wingdings" charset="2"/>
              <a:buChar char="§"/>
            </a:pPr>
            <a:r>
              <a:rPr lang="en-US" dirty="0">
                <a:solidFill>
                  <a:srgbClr val="002B5C"/>
                </a:solidFill>
                <a:latin typeface="Gotham Book"/>
                <a:cs typeface="Gotham Book"/>
              </a:rPr>
              <a:t>Increased legislative tracking and </a:t>
            </a:r>
            <a:r>
              <a:rPr lang="en-US" dirty="0" smtClean="0">
                <a:solidFill>
                  <a:srgbClr val="002B5C"/>
                </a:solidFill>
                <a:latin typeface="Gotham Book"/>
                <a:cs typeface="Gotham Book"/>
              </a:rPr>
              <a:t>support</a:t>
            </a:r>
            <a:endParaRPr lang="en-US" dirty="0">
              <a:solidFill>
                <a:srgbClr val="002B5C"/>
              </a:solidFill>
              <a:latin typeface="Gotham Book"/>
              <a:cs typeface="Gotham Book"/>
            </a:endParaRP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900"/>
              </a:spcAft>
              <a:buFont typeface="Wingdings" charset="2"/>
              <a:buChar char="§"/>
            </a:pPr>
            <a:r>
              <a:rPr lang="en-US" dirty="0">
                <a:solidFill>
                  <a:srgbClr val="002B5C"/>
                </a:solidFill>
                <a:latin typeface="Gotham Book"/>
                <a:cs typeface="Gotham Book"/>
              </a:rPr>
              <a:t>Coalition </a:t>
            </a:r>
            <a:r>
              <a:rPr lang="en-US" dirty="0" smtClean="0">
                <a:solidFill>
                  <a:srgbClr val="002B5C"/>
                </a:solidFill>
                <a:latin typeface="Gotham Book"/>
                <a:cs typeface="Gotham Book"/>
              </a:rPr>
              <a:t>building with early childhood advocates</a:t>
            </a:r>
            <a:endParaRPr lang="en-US" dirty="0">
              <a:solidFill>
                <a:srgbClr val="002B5C"/>
              </a:solidFill>
              <a:latin typeface="Gotham Book"/>
              <a:cs typeface="Gotham Book"/>
            </a:endParaRP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900"/>
              </a:spcAft>
              <a:buFont typeface="Wingdings" charset="2"/>
              <a:buChar char="§"/>
            </a:pPr>
            <a:r>
              <a:rPr lang="en-US" dirty="0">
                <a:solidFill>
                  <a:srgbClr val="002B5C"/>
                </a:solidFill>
                <a:latin typeface="Gotham Book"/>
                <a:cs typeface="Gotham Book"/>
              </a:rPr>
              <a:t>Engagement with key state departments </a:t>
            </a:r>
            <a:endParaRPr lang="en-US" dirty="0" smtClean="0">
              <a:solidFill>
                <a:srgbClr val="002B5C"/>
              </a:solidFill>
              <a:latin typeface="Gotham Book"/>
              <a:cs typeface="Gotham Book"/>
            </a:endParaRP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9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002B5C"/>
                </a:solidFill>
                <a:latin typeface="Gotham Book"/>
                <a:cs typeface="Gotham Book"/>
              </a:rPr>
              <a:t>New role for many First 5 commissions, with some fearing backlash against moving from programs to systems</a:t>
            </a: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9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002B5C"/>
                </a:solidFill>
                <a:latin typeface="Gotham Book"/>
                <a:cs typeface="Gotham Book"/>
              </a:rPr>
              <a:t>Message from county partners has been clear – systems investments are needed and welcome</a:t>
            </a:r>
            <a:endParaRPr lang="en-US" sz="2400" dirty="0">
              <a:solidFill>
                <a:srgbClr val="002B5C"/>
              </a:solidFill>
              <a:latin typeface="Gotham Book"/>
              <a:cs typeface="Gotham Book"/>
            </a:endParaRPr>
          </a:p>
          <a:p>
            <a:pPr marL="0" indent="0">
              <a:buClr>
                <a:srgbClr val="002B5C"/>
              </a:buClr>
              <a:buNone/>
            </a:pPr>
            <a:endParaRPr lang="en-US" sz="2400" dirty="0">
              <a:solidFill>
                <a:srgbClr val="002B5C"/>
              </a:solidFill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26883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7572"/>
            <a:ext cx="7886700" cy="769409"/>
          </a:xfrm>
        </p:spPr>
        <p:txBody>
          <a:bodyPr anchor="t">
            <a:normAutofit/>
          </a:bodyPr>
          <a:lstStyle/>
          <a:p>
            <a:pPr>
              <a:buClr>
                <a:srgbClr val="002B5C"/>
              </a:buClr>
            </a:pPr>
            <a:r>
              <a:rPr lang="en-US" sz="2600" b="1" dirty="0" smtClean="0">
                <a:solidFill>
                  <a:srgbClr val="9FAB17"/>
                </a:solidFill>
                <a:latin typeface="Gotham-Medium"/>
                <a:cs typeface="Gotham-Medium"/>
              </a:rPr>
              <a:t>First 5 Association Policy Goals</a:t>
            </a:r>
            <a:endParaRPr lang="en-US" sz="2600" b="1" dirty="0">
              <a:solidFill>
                <a:srgbClr val="9FAB17"/>
              </a:solidFill>
              <a:latin typeface="Gotham-Medium"/>
              <a:cs typeface="Gotham-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57110"/>
            <a:ext cx="7886700" cy="510822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§"/>
            </a:pPr>
            <a:r>
              <a:rPr lang="en-US" sz="1700" b="1" dirty="0">
                <a:solidFill>
                  <a:srgbClr val="002B5C"/>
                </a:solidFill>
                <a:latin typeface="Gotham Book"/>
                <a:cs typeface="Gotham Book"/>
              </a:rPr>
              <a:t>Family </a:t>
            </a:r>
            <a:r>
              <a:rPr lang="en-US" sz="1700" b="1" dirty="0" smtClean="0">
                <a:solidFill>
                  <a:srgbClr val="002B5C"/>
                </a:solidFill>
                <a:latin typeface="Gotham Book"/>
                <a:cs typeface="Gotham Book"/>
              </a:rPr>
              <a:t>Strengthening</a:t>
            </a:r>
          </a:p>
          <a:p>
            <a:pPr lvl="1">
              <a:buFont typeface="Wingdings" charset="2"/>
              <a:buChar char="§"/>
            </a:pPr>
            <a:r>
              <a:rPr lang="en-US" sz="1700" b="1" dirty="0" smtClean="0">
                <a:solidFill>
                  <a:srgbClr val="002B5C"/>
                </a:solidFill>
                <a:latin typeface="Gotham Book"/>
                <a:cs typeface="Gotham Book"/>
              </a:rPr>
              <a:t>Expand access to evidence-based family strengthening programs</a:t>
            </a:r>
          </a:p>
          <a:p>
            <a:pPr lvl="1">
              <a:buFont typeface="Wingdings" charset="2"/>
              <a:buChar char="§"/>
            </a:pPr>
            <a:r>
              <a:rPr lang="en-US" sz="1700" b="1" dirty="0" smtClean="0">
                <a:solidFill>
                  <a:srgbClr val="002B5C"/>
                </a:solidFill>
                <a:latin typeface="Gotham Book"/>
                <a:cs typeface="Gotham Book"/>
              </a:rPr>
              <a:t>Child mental health awareness, diagnosis and treatment</a:t>
            </a:r>
          </a:p>
          <a:p>
            <a:pPr lvl="1">
              <a:buFont typeface="Wingdings" charset="2"/>
              <a:buChar char="§"/>
            </a:pPr>
            <a:r>
              <a:rPr lang="en-US" sz="1700" b="1" dirty="0" smtClean="0">
                <a:solidFill>
                  <a:srgbClr val="002B5C"/>
                </a:solidFill>
                <a:latin typeface="Gotham Book"/>
                <a:cs typeface="Gotham Book"/>
              </a:rPr>
              <a:t>Strengthened social safety-net</a:t>
            </a:r>
            <a:endParaRPr lang="en-US" sz="1700" b="1" dirty="0">
              <a:solidFill>
                <a:srgbClr val="002B5C"/>
              </a:solidFill>
              <a:latin typeface="Gotham Book"/>
              <a:cs typeface="Gotham Book"/>
            </a:endParaRPr>
          </a:p>
          <a:p>
            <a:pPr>
              <a:buFont typeface="Wingdings" charset="2"/>
              <a:buChar char="§"/>
            </a:pPr>
            <a:r>
              <a:rPr lang="en-US" sz="1700" b="1" dirty="0" smtClean="0">
                <a:solidFill>
                  <a:srgbClr val="002B5C"/>
                </a:solidFill>
                <a:latin typeface="Gotham Book"/>
                <a:cs typeface="Gotham Book"/>
              </a:rPr>
              <a:t>Early </a:t>
            </a:r>
            <a:r>
              <a:rPr lang="en-US" sz="1700" b="1" dirty="0">
                <a:solidFill>
                  <a:srgbClr val="002B5C"/>
                </a:solidFill>
                <a:latin typeface="Gotham Book"/>
                <a:cs typeface="Gotham Book"/>
              </a:rPr>
              <a:t>Identification and </a:t>
            </a:r>
            <a:r>
              <a:rPr lang="en-US" sz="1700" b="1" dirty="0" smtClean="0">
                <a:solidFill>
                  <a:srgbClr val="002B5C"/>
                </a:solidFill>
                <a:latin typeface="Gotham Book"/>
                <a:cs typeface="Gotham Book"/>
              </a:rPr>
              <a:t>Intervention</a:t>
            </a:r>
            <a:endParaRPr lang="en-US" sz="1700" dirty="0">
              <a:solidFill>
                <a:srgbClr val="002B5C"/>
              </a:solidFill>
              <a:latin typeface="Gotham Book"/>
              <a:cs typeface="Gotham Book"/>
            </a:endParaRPr>
          </a:p>
          <a:p>
            <a:pPr lvl="1">
              <a:buFont typeface="Wingdings" charset="2"/>
              <a:buChar char="§"/>
            </a:pPr>
            <a:r>
              <a:rPr lang="en-US" sz="1700" dirty="0" smtClean="0">
                <a:solidFill>
                  <a:srgbClr val="002B5C"/>
                </a:solidFill>
                <a:latin typeface="Gotham Book"/>
                <a:cs typeface="Gotham Book"/>
              </a:rPr>
              <a:t>Ensure access to mandated developmental and behavioral screenings </a:t>
            </a:r>
          </a:p>
          <a:p>
            <a:pPr lvl="1">
              <a:buFont typeface="Wingdings" charset="2"/>
              <a:buChar char="§"/>
            </a:pPr>
            <a:r>
              <a:rPr lang="en-US" sz="1700" dirty="0" smtClean="0">
                <a:solidFill>
                  <a:srgbClr val="002B5C"/>
                </a:solidFill>
                <a:latin typeface="Gotham Book"/>
                <a:cs typeface="Gotham Book"/>
              </a:rPr>
              <a:t>Coordination across systems of care</a:t>
            </a:r>
          </a:p>
          <a:p>
            <a:pPr lvl="1">
              <a:buFont typeface="Wingdings" charset="2"/>
              <a:buChar char="§"/>
            </a:pPr>
            <a:r>
              <a:rPr lang="en-US" sz="1700" dirty="0" smtClean="0">
                <a:solidFill>
                  <a:srgbClr val="002B5C"/>
                </a:solidFill>
                <a:latin typeface="Gotham Book"/>
                <a:cs typeface="Gotham Book"/>
              </a:rPr>
              <a:t>Improved statewide data collection, sharing and reporting</a:t>
            </a:r>
            <a:endParaRPr lang="en-US" sz="1700" dirty="0">
              <a:solidFill>
                <a:srgbClr val="002B5C"/>
              </a:solidFill>
              <a:latin typeface="Gotham Book"/>
              <a:cs typeface="Gotham Book"/>
            </a:endParaRPr>
          </a:p>
          <a:p>
            <a:pPr>
              <a:buFont typeface="Wingdings" charset="2"/>
              <a:buChar char="§"/>
            </a:pPr>
            <a:r>
              <a:rPr lang="en-US" sz="1700" b="1" dirty="0" smtClean="0">
                <a:solidFill>
                  <a:srgbClr val="002B5C"/>
                </a:solidFill>
                <a:latin typeface="Gotham Book"/>
                <a:cs typeface="Gotham Book"/>
              </a:rPr>
              <a:t>Oral Health</a:t>
            </a:r>
          </a:p>
          <a:p>
            <a:pPr lvl="1">
              <a:buFont typeface="Wingdings" charset="2"/>
              <a:buChar char="§"/>
            </a:pPr>
            <a:r>
              <a:rPr lang="en-US" sz="1700" b="1" dirty="0" smtClean="0">
                <a:solidFill>
                  <a:srgbClr val="002B5C"/>
                </a:solidFill>
                <a:latin typeface="Gotham Book"/>
                <a:cs typeface="Gotham Book"/>
              </a:rPr>
              <a:t>Increased utilization of </a:t>
            </a:r>
            <a:r>
              <a:rPr lang="en-US" sz="1700" b="1" dirty="0" err="1" smtClean="0">
                <a:solidFill>
                  <a:srgbClr val="002B5C"/>
                </a:solidFill>
                <a:latin typeface="Gotham Book"/>
                <a:cs typeface="Gotham Book"/>
              </a:rPr>
              <a:t>Medi</a:t>
            </a:r>
            <a:r>
              <a:rPr lang="en-US" sz="1700" b="1" dirty="0" smtClean="0">
                <a:solidFill>
                  <a:srgbClr val="002B5C"/>
                </a:solidFill>
                <a:latin typeface="Gotham Book"/>
                <a:cs typeface="Gotham Book"/>
              </a:rPr>
              <a:t>-Cal dental services</a:t>
            </a:r>
          </a:p>
          <a:p>
            <a:pPr lvl="1">
              <a:buFont typeface="Wingdings" charset="2"/>
              <a:buChar char="§"/>
            </a:pPr>
            <a:r>
              <a:rPr lang="en-US" sz="1700" b="1" dirty="0" smtClean="0">
                <a:solidFill>
                  <a:srgbClr val="002B5C"/>
                </a:solidFill>
                <a:latin typeface="Gotham Book"/>
                <a:cs typeface="Gotham Book"/>
              </a:rPr>
              <a:t>Expanded access to pediatric oral health providers</a:t>
            </a:r>
          </a:p>
          <a:p>
            <a:pPr lvl="1">
              <a:buFont typeface="Wingdings" charset="2"/>
              <a:buChar char="§"/>
            </a:pPr>
            <a:r>
              <a:rPr lang="en-US" sz="1700" b="1" dirty="0" smtClean="0">
                <a:solidFill>
                  <a:srgbClr val="002B5C"/>
                </a:solidFill>
                <a:latin typeface="Gotham Book"/>
                <a:cs typeface="Gotham Book"/>
              </a:rPr>
              <a:t>Innovative approaches to service delivery</a:t>
            </a:r>
          </a:p>
          <a:p>
            <a:pPr>
              <a:buFont typeface="Wingdings" charset="2"/>
              <a:buChar char="§"/>
            </a:pPr>
            <a:r>
              <a:rPr lang="en-US" sz="1700" b="1" dirty="0" smtClean="0">
                <a:solidFill>
                  <a:srgbClr val="002B5C"/>
                </a:solidFill>
                <a:latin typeface="Gotham Book"/>
                <a:cs typeface="Gotham Book"/>
              </a:rPr>
              <a:t>Quality Early Learning</a:t>
            </a:r>
          </a:p>
          <a:p>
            <a:pPr lvl="1">
              <a:buFont typeface="Wingdings" charset="2"/>
              <a:buChar char="§"/>
            </a:pPr>
            <a:r>
              <a:rPr lang="en-US" sz="1700" b="1" dirty="0" smtClean="0">
                <a:solidFill>
                  <a:srgbClr val="002B5C"/>
                </a:solidFill>
                <a:latin typeface="Gotham Book"/>
                <a:cs typeface="Gotham Book"/>
              </a:rPr>
              <a:t>Increased quality and access</a:t>
            </a:r>
          </a:p>
          <a:p>
            <a:pPr lvl="1">
              <a:buFont typeface="Wingdings" charset="2"/>
              <a:buChar char="§"/>
            </a:pPr>
            <a:r>
              <a:rPr lang="en-US" sz="1700" b="1" dirty="0" smtClean="0">
                <a:solidFill>
                  <a:srgbClr val="002B5C"/>
                </a:solidFill>
                <a:latin typeface="Gotham Book"/>
                <a:cs typeface="Gotham Book"/>
              </a:rPr>
              <a:t>Embed QRIS standards across systems</a:t>
            </a:r>
          </a:p>
          <a:p>
            <a:pPr lvl="1">
              <a:buFont typeface="Wingdings" charset="2"/>
              <a:buChar char="§"/>
            </a:pPr>
            <a:r>
              <a:rPr lang="en-US" sz="1700" b="1" dirty="0" smtClean="0">
                <a:solidFill>
                  <a:srgbClr val="002B5C"/>
                </a:solidFill>
                <a:latin typeface="Gotham Book"/>
                <a:cs typeface="Gotham Book"/>
              </a:rPr>
              <a:t>Strengthen qualifications, compensation and stability of workforce</a:t>
            </a:r>
          </a:p>
          <a:p>
            <a:pPr>
              <a:buFont typeface="Wingdings" charset="2"/>
              <a:buChar char="§"/>
            </a:pPr>
            <a:r>
              <a:rPr lang="en-US" sz="1700" dirty="0">
                <a:solidFill>
                  <a:srgbClr val="002B5C"/>
                </a:solidFill>
                <a:latin typeface="Gotham Book"/>
                <a:cs typeface="Gotham Book"/>
              </a:rPr>
              <a:t>Explore and advance opportunities to increase funding streams dedicated to early childhood. </a:t>
            </a:r>
          </a:p>
          <a:p>
            <a:pPr lvl="1">
              <a:buFont typeface="Wingdings" charset="2"/>
              <a:buChar char="§"/>
            </a:pPr>
            <a:endParaRPr lang="en-US" sz="1700" b="1" dirty="0" smtClean="0">
              <a:solidFill>
                <a:srgbClr val="002B5C"/>
              </a:solidFill>
              <a:latin typeface="Gotham Book"/>
              <a:cs typeface="Gotham Book"/>
            </a:endParaRPr>
          </a:p>
          <a:p>
            <a:pPr>
              <a:buFont typeface="Wingdings" charset="2"/>
              <a:buChar char="§"/>
            </a:pPr>
            <a:endParaRPr lang="en-US" sz="2000" dirty="0">
              <a:solidFill>
                <a:srgbClr val="002B5C"/>
              </a:solidFill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102147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31443</TotalTime>
  <Words>997</Words>
  <Application>Microsoft Office PowerPoint</Application>
  <PresentationFormat>On-screen Show (4:3)</PresentationFormat>
  <Paragraphs>114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Proposition 10 revenue has declined more than 30% since 2000 </vt:lpstr>
      <vt:lpstr>First 5 Funding – How Little, or How Much, Is There?</vt:lpstr>
      <vt:lpstr>First 5 Funding – Where Does it Go?</vt:lpstr>
      <vt:lpstr>As Funding Declines, What Does First 5 Do?</vt:lpstr>
      <vt:lpstr>System Building at the Heart of First 5</vt:lpstr>
      <vt:lpstr>Current (and Past) First 5 Systems Efforts</vt:lpstr>
      <vt:lpstr>New First 5 Engagement in Policy</vt:lpstr>
      <vt:lpstr>First 5 Association Policy Goals</vt:lpstr>
      <vt:lpstr>Recent Policy Successes</vt:lpstr>
      <vt:lpstr>Changes to Prop 10 Funding in 2016</vt:lpstr>
      <vt:lpstr>The Role for County First 5 Commissions</vt:lpstr>
      <vt:lpstr>Improving County Systems with First 5s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</dc:creator>
  <cp:lastModifiedBy>Michael Sweet</cp:lastModifiedBy>
  <cp:revision>148</cp:revision>
  <cp:lastPrinted>2016-05-14T14:35:39Z</cp:lastPrinted>
  <dcterms:created xsi:type="dcterms:W3CDTF">2016-01-24T21:21:58Z</dcterms:created>
  <dcterms:modified xsi:type="dcterms:W3CDTF">2016-11-16T20:34:01Z</dcterms:modified>
</cp:coreProperties>
</file>