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54" r:id="rId3"/>
    <p:sldId id="256" r:id="rId4"/>
    <p:sldId id="355" r:id="rId5"/>
    <p:sldId id="360" r:id="rId6"/>
    <p:sldId id="361" r:id="rId7"/>
    <p:sldId id="356" r:id="rId8"/>
    <p:sldId id="357" r:id="rId9"/>
    <p:sldId id="358" r:id="rId10"/>
    <p:sldId id="3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82" d="100"/>
          <a:sy n="82" d="100"/>
        </p:scale>
        <p:origin x="45" y="4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of traffic above average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Twitter</c:v>
                </c:pt>
                <c:pt idx="1">
                  <c:v>Facebook</c:v>
                </c:pt>
                <c:pt idx="2">
                  <c:v>Instagram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1600</c:v>
                </c:pt>
                <c:pt idx="1">
                  <c:v>853</c:v>
                </c:pt>
                <c:pt idx="2">
                  <c:v>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E-409B-A5CF-1BDD9761AB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57162976"/>
        <c:axId val="1949912224"/>
      </c:barChart>
      <c:catAx>
        <c:axId val="1957162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9912224"/>
        <c:crosses val="autoZero"/>
        <c:auto val="1"/>
        <c:lblAlgn val="ctr"/>
        <c:lblOffset val="100"/>
        <c:noMultiLvlLbl val="0"/>
      </c:catAx>
      <c:valAx>
        <c:axId val="1949912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16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761592300962382"/>
          <c:y val="0.88194482832503074"/>
          <c:w val="0.24476805888394385"/>
          <c:h val="0.11805517167496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5/layout/IconLeafLabelList" loCatId="other" qsTypeId="urn:microsoft.com/office/officeart/2005/8/quickstyle/simple5" qsCatId="simple" csTypeId="urn:microsoft.com/office/officeart/2005/8/colors/colorful2" csCatId="colorful" phldr="1"/>
      <dgm:spPr/>
    </dgm:pt>
    <dgm:pt modelId="{4AF52931-E4CA-4429-AACB-B8747CDB2409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dirty="0"/>
            <a:t>Approx. </a:t>
          </a:r>
          <a:r>
            <a:rPr lang="en-US" sz="1800" b="1" dirty="0">
              <a:solidFill>
                <a:srgbClr val="FF0000"/>
              </a:solidFill>
            </a:rPr>
            <a:t>10,000</a:t>
          </a:r>
          <a:r>
            <a:rPr lang="en-US" sz="1800" dirty="0"/>
            <a:t> wildfires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/>
        </a:p>
      </dgm:t>
    </dgm:pt>
    <dgm:pt modelId="{81BEB84D-9A77-49C6-9301-B3359FCAC75F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0" dirty="0">
              <a:solidFill>
                <a:schemeClr val="tx1"/>
              </a:solidFill>
            </a:rPr>
            <a:t>Over </a:t>
          </a:r>
          <a:r>
            <a:rPr lang="en-US" sz="1800" b="1" dirty="0">
              <a:solidFill>
                <a:srgbClr val="FF0000"/>
              </a:solidFill>
            </a:rPr>
            <a:t>4.2m </a:t>
          </a:r>
          <a:r>
            <a:rPr lang="en-US" sz="1800" dirty="0"/>
            <a:t>acres  burned  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/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/>
        </a:p>
      </dgm:t>
    </dgm:pt>
    <dgm:pt modelId="{BFF9359E-E9B1-4B73-BACC-2C7988765B16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dirty="0"/>
            <a:t>Over </a:t>
          </a:r>
          <a:r>
            <a:rPr lang="en-US" sz="1800" b="1" dirty="0">
              <a:solidFill>
                <a:srgbClr val="FF0000"/>
              </a:solidFill>
            </a:rPr>
            <a:t>10.6K</a:t>
          </a:r>
          <a:r>
            <a:rPr lang="en-US" sz="1800" dirty="0"/>
            <a:t> structures destroyed or damaged</a:t>
          </a: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/>
        </a:p>
      </dgm:t>
    </dgm:pt>
    <dgm:pt modelId="{1CEF1965-C516-4C44-BAE3-2FA3F5116930}" type="sibTrans" cxnId="{516EC545-1971-48B3-978C-4756FCDCCFD9}">
      <dgm:prSet/>
      <dgm:spPr/>
      <dgm:t>
        <a:bodyPr/>
        <a:lstStyle/>
        <a:p>
          <a:endParaRPr lang="en-US"/>
        </a:p>
      </dgm:t>
    </dgm:pt>
    <dgm:pt modelId="{0DD52DEE-1458-BE40-AF65-957CDFC61990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C592837A-DF38-1B41-9AB6-91F2F88845A6}" type="pres">
      <dgm:prSet presAssocID="{4AF52931-E4CA-4429-AACB-B8747CDB2409}" presName="compNode" presStyleCnt="0"/>
      <dgm:spPr/>
    </dgm:pt>
    <dgm:pt modelId="{9440950B-CD4A-624F-97AA-5A55DB548AA3}" type="pres">
      <dgm:prSet presAssocID="{4AF52931-E4CA-4429-AACB-B8747CDB2409}" presName="iconBgRect" presStyleLbl="bgShp" presStyleIdx="0" presStyleCnt="3" custScaleX="163934" custScaleY="172852"/>
      <dgm:spPr>
        <a:prstGeom prst="ellipse">
          <a:avLst/>
        </a:prstGeom>
        <a:solidFill>
          <a:schemeClr val="accent1"/>
        </a:solidFill>
        <a:effectLst>
          <a:innerShdw blurRad="114300">
            <a:prstClr val="black"/>
          </a:innerShdw>
          <a:reflection blurRad="114300" stA="19000" endPos="37000" dir="5400000" sy="-100000" algn="bl" rotWithShape="0"/>
        </a:effectLst>
      </dgm:spPr>
    </dgm:pt>
    <dgm:pt modelId="{DF478248-6A93-8845-A0ED-DE52CBC75D60}" type="pres">
      <dgm:prSet presAssocID="{4AF52931-E4CA-4429-AACB-B8747CDB2409}" presName="iconRect" presStyleLbl="node1" presStyleIdx="0" presStyleCnt="3" custScaleX="202634" custScaleY="202634" custLinFactNeighborX="1743" custLinFactNeighborY="-1063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678ABF5D-0D27-7542-871B-BC0662A5368C}" type="pres">
      <dgm:prSet presAssocID="{4AF52931-E4CA-4429-AACB-B8747CDB2409}" presName="spaceRect" presStyleCnt="0"/>
      <dgm:spPr/>
    </dgm:pt>
    <dgm:pt modelId="{A178028F-7BC3-8B42-A431-B1DED303DA98}" type="pres">
      <dgm:prSet presAssocID="{4AF52931-E4CA-4429-AACB-B8747CDB2409}" presName="textRect" presStyleLbl="revTx" presStyleIdx="0" presStyleCnt="3" custLinFactNeighborY="61133">
        <dgm:presLayoutVars>
          <dgm:chMax val="1"/>
          <dgm:chPref val="1"/>
        </dgm:presLayoutVars>
      </dgm:prSet>
      <dgm:spPr/>
    </dgm:pt>
    <dgm:pt modelId="{21F203BF-5343-864E-8DF2-BD77C6F83211}" type="pres">
      <dgm:prSet presAssocID="{D86AF01C-9CBC-41F8-9354-48CD82BDFDC9}" presName="sibTrans" presStyleCnt="0"/>
      <dgm:spPr/>
    </dgm:pt>
    <dgm:pt modelId="{467AD338-FEA3-E747-94CB-6EC4B5AC90D2}" type="pres">
      <dgm:prSet presAssocID="{81BEB84D-9A77-49C6-9301-B3359FCAC75F}" presName="compNode" presStyleCnt="0"/>
      <dgm:spPr/>
    </dgm:pt>
    <dgm:pt modelId="{7AA7BEFC-05BC-7A4F-9108-F110FD295429}" type="pres">
      <dgm:prSet presAssocID="{81BEB84D-9A77-49C6-9301-B3359FCAC75F}" presName="iconBgRect" presStyleLbl="bgShp" presStyleIdx="1" presStyleCnt="3" custScaleX="163934" custScaleY="170856" custLinFactNeighborY="-1835"/>
      <dgm:spPr>
        <a:prstGeom prst="ellipse">
          <a:avLst/>
        </a:prstGeom>
        <a:solidFill>
          <a:schemeClr val="accent2"/>
        </a:solidFill>
        <a:effectLst>
          <a:innerShdw blurRad="114300">
            <a:prstClr val="black"/>
          </a:innerShdw>
          <a:reflection blurRad="114300" stA="19000" endPos="37000" dir="5400000" sy="-100000" algn="bl" rotWithShape="0"/>
        </a:effectLst>
      </dgm:spPr>
    </dgm:pt>
    <dgm:pt modelId="{C8DD7771-C30E-F24B-ABA4-15FC1696B0A8}" type="pres">
      <dgm:prSet presAssocID="{81BEB84D-9A77-49C6-9301-B3359FCAC75F}" presName="iconRect" presStyleLbl="node1" presStyleIdx="1" presStyleCnt="3" custScaleX="207667" custScaleY="207665"/>
      <dgm:spPr>
        <a:blipFill>
          <a:blip xmlns:r="http://schemas.openxmlformats.org/officeDocument/2006/relationships" r:embed="rId2"/>
          <a:srcRect/>
          <a:stretch>
            <a:fillRect/>
          </a:stretch>
        </a:blipFill>
        <a:effectLst/>
      </dgm:spPr>
    </dgm:pt>
    <dgm:pt modelId="{1972F377-833B-8E4D-9CA0-92FCF47AE372}" type="pres">
      <dgm:prSet presAssocID="{81BEB84D-9A77-49C6-9301-B3359FCAC75F}" presName="spaceRect" presStyleCnt="0"/>
      <dgm:spPr/>
    </dgm:pt>
    <dgm:pt modelId="{FC6B4F82-D77F-6145-8350-E4883E3E98D1}" type="pres">
      <dgm:prSet presAssocID="{81BEB84D-9A77-49C6-9301-B3359FCAC75F}" presName="textRect" presStyleLbl="revTx" presStyleIdx="1" presStyleCnt="3" custLinFactNeighborY="61133">
        <dgm:presLayoutVars>
          <dgm:chMax val="1"/>
          <dgm:chPref val="1"/>
        </dgm:presLayoutVars>
      </dgm:prSet>
      <dgm:spPr/>
    </dgm:pt>
    <dgm:pt modelId="{D34CB11A-6906-F945-9559-F7E1D54F2014}" type="pres">
      <dgm:prSet presAssocID="{5D260F18-25D2-4074-87F1-7E78DDA61C58}" presName="sibTrans" presStyleCnt="0"/>
      <dgm:spPr/>
    </dgm:pt>
    <dgm:pt modelId="{0B401E1C-492B-8445-91C3-4E0FF26975DA}" type="pres">
      <dgm:prSet presAssocID="{BFF9359E-E9B1-4B73-BACC-2C7988765B16}" presName="compNode" presStyleCnt="0"/>
      <dgm:spPr/>
    </dgm:pt>
    <dgm:pt modelId="{F9FCBA78-B18A-CB47-9456-33604BFAE043}" type="pres">
      <dgm:prSet presAssocID="{BFF9359E-E9B1-4B73-BACC-2C7988765B16}" presName="iconBgRect" presStyleLbl="bgShp" presStyleIdx="2" presStyleCnt="3" custScaleX="163934" custScaleY="169473"/>
      <dgm:spPr>
        <a:prstGeom prst="ellipse">
          <a:avLst/>
        </a:prstGeom>
        <a:solidFill>
          <a:schemeClr val="accent3">
            <a:lumMod val="60000"/>
            <a:lumOff val="40000"/>
          </a:schemeClr>
        </a:solidFill>
        <a:effectLst>
          <a:innerShdw blurRad="114300">
            <a:prstClr val="black"/>
          </a:innerShdw>
          <a:reflection blurRad="114300" stA="19000" endPos="37000" dir="5400000" sy="-100000" algn="bl" rotWithShape="0"/>
        </a:effectLst>
      </dgm:spPr>
    </dgm:pt>
    <dgm:pt modelId="{2E0BB2E4-CD4C-AA4D-A6D7-A9CBB950F395}" type="pres">
      <dgm:prSet presAssocID="{BFF9359E-E9B1-4B73-BACC-2C7988765B16}" presName="iconRect" presStyleLbl="node1" presStyleIdx="2" presStyleCnt="3" custScaleX="182053" custScaleY="182051"/>
      <dgm:spPr>
        <a:blipFill>
          <a:blip xmlns:r="http://schemas.openxmlformats.org/officeDocument/2006/relationships" r:embed="rId3"/>
          <a:srcRect/>
          <a:stretch>
            <a:fillRect/>
          </a:stretch>
        </a:blipFill>
        <a:effectLst/>
      </dgm:spPr>
    </dgm:pt>
    <dgm:pt modelId="{0CA56A3D-F5EA-F34E-AACC-08DDFCAE9A3D}" type="pres">
      <dgm:prSet presAssocID="{BFF9359E-E9B1-4B73-BACC-2C7988765B16}" presName="spaceRect" presStyleCnt="0"/>
      <dgm:spPr/>
    </dgm:pt>
    <dgm:pt modelId="{5FC181B3-4B20-6240-9257-803B168E7618}" type="pres">
      <dgm:prSet presAssocID="{BFF9359E-E9B1-4B73-BACC-2C7988765B16}" presName="textRect" presStyleLbl="revTx" presStyleIdx="2" presStyleCnt="3" custLinFactNeighborY="61133">
        <dgm:presLayoutVars>
          <dgm:chMax val="1"/>
          <dgm:chPref val="1"/>
        </dgm:presLayoutVars>
      </dgm:prSet>
      <dgm:spPr/>
    </dgm:pt>
  </dgm:ptLst>
  <dgm:cxnLst>
    <dgm:cxn modelId="{D8E16CBE-1F1B-4A3B-8C98-B2176130B493}" type="presOf" srcId="{C7720856-93F0-4CC7-B7FD-2466914A11D4}" destId="{0DD52DEE-1458-BE40-AF65-957CDFC61990}" srcOrd="0" destOrd="0" presId="urn:microsoft.com/office/officeart/2018/5/layout/IconLeafLabel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A0BCD1E1-CF7F-47CA-ABCB-ED78F93EE9C6}" type="presOf" srcId="{81BEB84D-9A77-49C6-9301-B3359FCAC75F}" destId="{FC6B4F82-D77F-6145-8350-E4883E3E98D1}" srcOrd="0" destOrd="0" presId="urn:microsoft.com/office/officeart/2018/5/layout/IconLeafLabelList"/>
    <dgm:cxn modelId="{32424FB0-ED56-4F9E-BC1D-A3C2B32F37B7}" type="presOf" srcId="{BFF9359E-E9B1-4B73-BACC-2C7988765B16}" destId="{5FC181B3-4B20-6240-9257-803B168E7618}" srcOrd="0" destOrd="0" presId="urn:microsoft.com/office/officeart/2018/5/layout/IconLeafLabelList"/>
    <dgm:cxn modelId="{8B594C14-7848-43B8-8801-AD3EFFC735AC}" type="presOf" srcId="{4AF52931-E4CA-4429-AACB-B8747CDB2409}" destId="{A178028F-7BC3-8B42-A431-B1DED303DA98}" srcOrd="0" destOrd="0" presId="urn:microsoft.com/office/officeart/2018/5/layout/IconLeafLabel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5241EFA9-720E-4ECA-8ABB-0F1969083C87}" type="presParOf" srcId="{0DD52DEE-1458-BE40-AF65-957CDFC61990}" destId="{C592837A-DF38-1B41-9AB6-91F2F88845A6}" srcOrd="0" destOrd="0" presId="urn:microsoft.com/office/officeart/2018/5/layout/IconLeafLabelList"/>
    <dgm:cxn modelId="{F88D5A19-C6AD-4F98-BCFD-0AFBF19D0EB1}" type="presParOf" srcId="{C592837A-DF38-1B41-9AB6-91F2F88845A6}" destId="{9440950B-CD4A-624F-97AA-5A55DB548AA3}" srcOrd="0" destOrd="0" presId="urn:microsoft.com/office/officeart/2018/5/layout/IconLeafLabelList"/>
    <dgm:cxn modelId="{6CBBA612-7919-4B02-9D4C-854BEC169380}" type="presParOf" srcId="{C592837A-DF38-1B41-9AB6-91F2F88845A6}" destId="{DF478248-6A93-8845-A0ED-DE52CBC75D60}" srcOrd="1" destOrd="0" presId="urn:microsoft.com/office/officeart/2018/5/layout/IconLeafLabelList"/>
    <dgm:cxn modelId="{E1A9F96B-7596-40EA-A26A-C8F778E8A471}" type="presParOf" srcId="{C592837A-DF38-1B41-9AB6-91F2F88845A6}" destId="{678ABF5D-0D27-7542-871B-BC0662A5368C}" srcOrd="2" destOrd="0" presId="urn:microsoft.com/office/officeart/2018/5/layout/IconLeafLabelList"/>
    <dgm:cxn modelId="{80CA0FBF-2FB7-46BF-8421-A44076FC28B7}" type="presParOf" srcId="{C592837A-DF38-1B41-9AB6-91F2F88845A6}" destId="{A178028F-7BC3-8B42-A431-B1DED303DA98}" srcOrd="3" destOrd="0" presId="urn:microsoft.com/office/officeart/2018/5/layout/IconLeafLabelList"/>
    <dgm:cxn modelId="{46BEE2BD-C30A-42DD-9027-94F832C04380}" type="presParOf" srcId="{0DD52DEE-1458-BE40-AF65-957CDFC61990}" destId="{21F203BF-5343-864E-8DF2-BD77C6F83211}" srcOrd="1" destOrd="0" presId="urn:microsoft.com/office/officeart/2018/5/layout/IconLeafLabelList"/>
    <dgm:cxn modelId="{81147A2B-011F-4520-9A1D-71985F53B887}" type="presParOf" srcId="{0DD52DEE-1458-BE40-AF65-957CDFC61990}" destId="{467AD338-FEA3-E747-94CB-6EC4B5AC90D2}" srcOrd="2" destOrd="0" presId="urn:microsoft.com/office/officeart/2018/5/layout/IconLeafLabelList"/>
    <dgm:cxn modelId="{3F876370-39AF-4DC3-B148-CB47E8D88019}" type="presParOf" srcId="{467AD338-FEA3-E747-94CB-6EC4B5AC90D2}" destId="{7AA7BEFC-05BC-7A4F-9108-F110FD295429}" srcOrd="0" destOrd="0" presId="urn:microsoft.com/office/officeart/2018/5/layout/IconLeafLabelList"/>
    <dgm:cxn modelId="{2E177FDB-0482-4B6C-8ADF-CE98DC8E7462}" type="presParOf" srcId="{467AD338-FEA3-E747-94CB-6EC4B5AC90D2}" destId="{C8DD7771-C30E-F24B-ABA4-15FC1696B0A8}" srcOrd="1" destOrd="0" presId="urn:microsoft.com/office/officeart/2018/5/layout/IconLeafLabelList"/>
    <dgm:cxn modelId="{BEAFDB7F-8CB5-4A46-859D-6C3FEB6E5109}" type="presParOf" srcId="{467AD338-FEA3-E747-94CB-6EC4B5AC90D2}" destId="{1972F377-833B-8E4D-9CA0-92FCF47AE372}" srcOrd="2" destOrd="0" presId="urn:microsoft.com/office/officeart/2018/5/layout/IconLeafLabelList"/>
    <dgm:cxn modelId="{BFB17F34-C3E4-4508-832A-C431FD47EA51}" type="presParOf" srcId="{467AD338-FEA3-E747-94CB-6EC4B5AC90D2}" destId="{FC6B4F82-D77F-6145-8350-E4883E3E98D1}" srcOrd="3" destOrd="0" presId="urn:microsoft.com/office/officeart/2018/5/layout/IconLeafLabelList"/>
    <dgm:cxn modelId="{D926F07F-30EB-4524-ABFC-5CD95E81D8B3}" type="presParOf" srcId="{0DD52DEE-1458-BE40-AF65-957CDFC61990}" destId="{D34CB11A-6906-F945-9559-F7E1D54F2014}" srcOrd="3" destOrd="0" presId="urn:microsoft.com/office/officeart/2018/5/layout/IconLeafLabelList"/>
    <dgm:cxn modelId="{D54871DC-F5E8-4C93-8825-16DB3CB4BC5C}" type="presParOf" srcId="{0DD52DEE-1458-BE40-AF65-957CDFC61990}" destId="{0B401E1C-492B-8445-91C3-4E0FF26975DA}" srcOrd="4" destOrd="0" presId="urn:microsoft.com/office/officeart/2018/5/layout/IconLeafLabelList"/>
    <dgm:cxn modelId="{108256BD-D55C-4C22-938E-8A54F09E4084}" type="presParOf" srcId="{0B401E1C-492B-8445-91C3-4E0FF26975DA}" destId="{F9FCBA78-B18A-CB47-9456-33604BFAE043}" srcOrd="0" destOrd="0" presId="urn:microsoft.com/office/officeart/2018/5/layout/IconLeafLabelList"/>
    <dgm:cxn modelId="{B230FC3B-E32A-48DC-9165-D8C2A4F67B5C}" type="presParOf" srcId="{0B401E1C-492B-8445-91C3-4E0FF26975DA}" destId="{2E0BB2E4-CD4C-AA4D-A6D7-A9CBB950F395}" srcOrd="1" destOrd="0" presId="urn:microsoft.com/office/officeart/2018/5/layout/IconLeafLabelList"/>
    <dgm:cxn modelId="{4B4AA221-2C4E-46B8-A28F-D01F6E294007}" type="presParOf" srcId="{0B401E1C-492B-8445-91C3-4E0FF26975DA}" destId="{0CA56A3D-F5EA-F34E-AACC-08DDFCAE9A3D}" srcOrd="2" destOrd="0" presId="urn:microsoft.com/office/officeart/2018/5/layout/IconLeafLabelList"/>
    <dgm:cxn modelId="{2AE5731D-F30F-4332-BFEA-7295685BF386}" type="presParOf" srcId="{0B401E1C-492B-8445-91C3-4E0FF26975DA}" destId="{5FC181B3-4B20-6240-9257-803B168E7618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0950B-CD4A-624F-97AA-5A55DB548AA3}">
      <dsp:nvSpPr>
        <dsp:cNvPr id="0" name=""/>
        <dsp:cNvSpPr/>
      </dsp:nvSpPr>
      <dsp:spPr>
        <a:xfrm>
          <a:off x="2059" y="196065"/>
          <a:ext cx="1560933" cy="1645848"/>
        </a:xfrm>
        <a:prstGeom prst="ellipse">
          <a:avLst/>
        </a:prstGeom>
        <a:solidFill>
          <a:schemeClr val="accent1"/>
        </a:solidFill>
        <a:ln>
          <a:noFill/>
        </a:ln>
        <a:effectLst>
          <a:innerShdw blurRad="114300">
            <a:prstClr val="black"/>
          </a:innerShdw>
          <a:reflection blurRad="114300" stA="19000" endPos="37000" dir="5400000" sy="-100000" algn="bl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478248-6A93-8845-A0ED-DE52CBC75D60}">
      <dsp:nvSpPr>
        <dsp:cNvPr id="0" name=""/>
        <dsp:cNvSpPr/>
      </dsp:nvSpPr>
      <dsp:spPr>
        <a:xfrm>
          <a:off x="238525" y="459659"/>
          <a:ext cx="1107046" cy="1107046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78028F-7BC3-8B42-A431-B1DED303DA98}">
      <dsp:nvSpPr>
        <dsp:cNvPr id="0" name=""/>
        <dsp:cNvSpPr/>
      </dsp:nvSpPr>
      <dsp:spPr>
        <a:xfrm>
          <a:off x="2057" y="1987720"/>
          <a:ext cx="1560937" cy="975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Approx. </a:t>
          </a:r>
          <a:r>
            <a:rPr lang="en-US" sz="1800" b="1" kern="1200" dirty="0">
              <a:solidFill>
                <a:srgbClr val="FF0000"/>
              </a:solidFill>
            </a:rPr>
            <a:t>10,000</a:t>
          </a:r>
          <a:r>
            <a:rPr lang="en-US" sz="1800" kern="1200" dirty="0"/>
            <a:t> wildfires</a:t>
          </a:r>
        </a:p>
      </dsp:txBody>
      <dsp:txXfrm>
        <a:off x="2057" y="1987720"/>
        <a:ext cx="1560937" cy="975585"/>
      </dsp:txXfrm>
    </dsp:sp>
    <dsp:sp modelId="{7AA7BEFC-05BC-7A4F-9108-F110FD295429}">
      <dsp:nvSpPr>
        <dsp:cNvPr id="0" name=""/>
        <dsp:cNvSpPr/>
      </dsp:nvSpPr>
      <dsp:spPr>
        <a:xfrm>
          <a:off x="1836160" y="183344"/>
          <a:ext cx="1560933" cy="1626842"/>
        </a:xfrm>
        <a:prstGeom prst="ellipse">
          <a:avLst/>
        </a:prstGeom>
        <a:solidFill>
          <a:schemeClr val="accent2"/>
        </a:solidFill>
        <a:ln>
          <a:noFill/>
        </a:ln>
        <a:effectLst>
          <a:innerShdw blurRad="114300">
            <a:prstClr val="black"/>
          </a:innerShdw>
          <a:reflection blurRad="114300" stA="19000" endPos="37000" dir="5400000" sy="-100000" algn="bl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DD7771-C30E-F24B-ABA4-15FC1696B0A8}">
      <dsp:nvSpPr>
        <dsp:cNvPr id="0" name=""/>
        <dsp:cNvSpPr/>
      </dsp:nvSpPr>
      <dsp:spPr>
        <a:xfrm>
          <a:off x="2049355" y="446972"/>
          <a:ext cx="1134543" cy="1134532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C6B4F82-D77F-6145-8350-E4883E3E98D1}">
      <dsp:nvSpPr>
        <dsp:cNvPr id="0" name=""/>
        <dsp:cNvSpPr/>
      </dsp:nvSpPr>
      <dsp:spPr>
        <a:xfrm>
          <a:off x="1836158" y="1987720"/>
          <a:ext cx="1560937" cy="975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0" kern="1200" dirty="0">
              <a:solidFill>
                <a:schemeClr val="tx1"/>
              </a:solidFill>
            </a:rPr>
            <a:t>Over </a:t>
          </a:r>
          <a:r>
            <a:rPr lang="en-US" sz="1800" b="1" kern="1200" dirty="0">
              <a:solidFill>
                <a:srgbClr val="FF0000"/>
              </a:solidFill>
            </a:rPr>
            <a:t>4.2m </a:t>
          </a:r>
          <a:r>
            <a:rPr lang="en-US" sz="1800" kern="1200" dirty="0"/>
            <a:t>acres  burned  </a:t>
          </a:r>
        </a:p>
      </dsp:txBody>
      <dsp:txXfrm>
        <a:off x="1836158" y="1987720"/>
        <a:ext cx="1560937" cy="975585"/>
      </dsp:txXfrm>
    </dsp:sp>
    <dsp:sp modelId="{F9FCBA78-B18A-CB47-9456-33604BFAE043}">
      <dsp:nvSpPr>
        <dsp:cNvPr id="0" name=""/>
        <dsp:cNvSpPr/>
      </dsp:nvSpPr>
      <dsp:spPr>
        <a:xfrm>
          <a:off x="3670262" y="204109"/>
          <a:ext cx="1560933" cy="1613674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innerShdw blurRad="114300">
            <a:prstClr val="black"/>
          </a:innerShdw>
          <a:reflection blurRad="114300" stA="19000" endPos="37000" dir="5400000" sy="-100000" algn="bl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0BB2E4-CD4C-AA4D-A6D7-A9CBB950F395}">
      <dsp:nvSpPr>
        <dsp:cNvPr id="0" name=""/>
        <dsp:cNvSpPr/>
      </dsp:nvSpPr>
      <dsp:spPr>
        <a:xfrm>
          <a:off x="3953425" y="513648"/>
          <a:ext cx="994606" cy="994595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C181B3-4B20-6240-9257-803B168E7618}">
      <dsp:nvSpPr>
        <dsp:cNvPr id="0" name=""/>
        <dsp:cNvSpPr/>
      </dsp:nvSpPr>
      <dsp:spPr>
        <a:xfrm>
          <a:off x="3670260" y="1987720"/>
          <a:ext cx="1560937" cy="975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Over </a:t>
          </a:r>
          <a:r>
            <a:rPr lang="en-US" sz="1800" b="1" kern="1200" dirty="0">
              <a:solidFill>
                <a:srgbClr val="FF0000"/>
              </a:solidFill>
            </a:rPr>
            <a:t>10.6K</a:t>
          </a:r>
          <a:r>
            <a:rPr lang="en-US" sz="1800" kern="1200" dirty="0"/>
            <a:t> structures destroyed or damaged</a:t>
          </a:r>
        </a:p>
      </dsp:txBody>
      <dsp:txXfrm>
        <a:off x="3670260" y="1987720"/>
        <a:ext cx="1560937" cy="975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4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8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32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8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4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5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7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3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738F7-EEE6-45A6-B64B-CD38315B755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20DDF-8078-40AA-8708-25657E221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8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609601" y="5774942"/>
            <a:ext cx="1097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latin typeface="+mn-lt"/>
                <a:cs typeface="Tahoma" pitchFamily="34" charset="0"/>
              </a:rPr>
              <a:t>Communications Bureau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2" y="1"/>
            <a:ext cx="12210992" cy="514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8992" y="4144173"/>
            <a:ext cx="12210992" cy="1371600"/>
          </a:xfrm>
          <a:prstGeom prst="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8000" b="1" i="1" dirty="0">
                <a:solidFill>
                  <a:srgbClr val="FF0000"/>
                </a:solidFill>
                <a:latin typeface="Gill Sans ExtraBoldDisplay" pitchFamily="34" charset="0"/>
              </a:rPr>
              <a:t>  CAL FIRE</a:t>
            </a:r>
          </a:p>
        </p:txBody>
      </p:sp>
      <p:pic>
        <p:nvPicPr>
          <p:cNvPr id="17415" name="Picture 5" descr="calfire patch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592513"/>
            <a:ext cx="2074604" cy="227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526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EB17-C83D-4331-BA7E-EC52AB42D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2020 Fire Siege Analytics</a:t>
            </a:r>
            <a:br>
              <a:rPr lang="en-US" dirty="0">
                <a:latin typeface="+mn-lt"/>
              </a:rPr>
            </a:br>
            <a:r>
              <a:rPr lang="en-US" sz="3200" dirty="0">
                <a:latin typeface="+mn-lt"/>
              </a:rPr>
              <a:t>Aug 15-Nov 4 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A6918F9-E6FA-4B43-A4F7-3E580F870C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345924"/>
              </p:ext>
            </p:extLst>
          </p:nvPr>
        </p:nvGraphicFramePr>
        <p:xfrm>
          <a:off x="838200" y="1825625"/>
          <a:ext cx="10515600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714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09600"/>
            <a:ext cx="6256867" cy="1905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2020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by statewide </a:t>
            </a:r>
            <a:r>
              <a:rPr lang="en-US" dirty="0">
                <a:solidFill>
                  <a:schemeClr val="tx1"/>
                </a:solidFill>
              </a:rPr>
              <a:t>numbers</a:t>
            </a:r>
          </a:p>
        </p:txBody>
      </p:sp>
      <p:graphicFrame>
        <p:nvGraphicFramePr>
          <p:cNvPr id="24" name="Content Placeholder 8" descr="Icon SmartArt graphic">
            <a:extLst>
              <a:ext uri="{FF2B5EF4-FFF2-40B4-BE49-F238E27FC236}">
                <a16:creationId xmlns:a16="http://schemas.microsoft.com/office/drawing/2014/main" id="{1E8F1206-26E1-9E44-A1A9-B061CF0EEA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273070"/>
              </p:ext>
            </p:extLst>
          </p:nvPr>
        </p:nvGraphicFramePr>
        <p:xfrm>
          <a:off x="511806" y="2589757"/>
          <a:ext cx="5233255" cy="2963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480DF21-DE52-7742-819E-D9D5B4148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7934" y="2963833"/>
            <a:ext cx="3953935" cy="3567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1B592D-31D6-3841-8CC1-3C629FEDB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955" y="242981"/>
            <a:ext cx="3982423" cy="3543114"/>
          </a:xfrm>
          <a:custGeom>
            <a:avLst/>
            <a:gdLst>
              <a:gd name="connsiteX0" fmla="*/ 0 w 3767328"/>
              <a:gd name="connsiteY0" fmla="*/ 0 h 3747805"/>
              <a:gd name="connsiteX1" fmla="*/ 3767328 w 3767328"/>
              <a:gd name="connsiteY1" fmla="*/ 0 h 3747805"/>
              <a:gd name="connsiteX2" fmla="*/ 3767328 w 3767328"/>
              <a:gd name="connsiteY2" fmla="*/ 2778856 h 3747805"/>
              <a:gd name="connsiteX3" fmla="*/ 1896721 w 3767328"/>
              <a:gd name="connsiteY3" fmla="*/ 2778856 h 3747805"/>
              <a:gd name="connsiteX4" fmla="*/ 1896721 w 3767328"/>
              <a:gd name="connsiteY4" fmla="*/ 3747805 h 3747805"/>
              <a:gd name="connsiteX5" fmla="*/ 0 w 3767328"/>
              <a:gd name="connsiteY5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C1EBEB-9D74-3E4C-9BDC-668D2D212A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6047" y="242983"/>
            <a:ext cx="1985821" cy="2638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5955" y="3867149"/>
            <a:ext cx="2008327" cy="2664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1600" y="4747582"/>
            <a:ext cx="1712405" cy="1891345"/>
          </a:xfrm>
          <a:prstGeom prst="rect">
            <a:avLst/>
          </a:prstGeom>
          <a:effectLst>
            <a:outerShdw blurRad="330200" dist="38100" dir="8100000" sx="88000" sy="88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120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18726-8307-45FA-9D96-53DC720A8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67" y="150810"/>
            <a:ext cx="5550084" cy="6446575"/>
          </a:xfrm>
          <a:solidFill>
            <a:srgbClr val="FF0000"/>
          </a:solidFill>
        </p:spPr>
        <p:txBody>
          <a:bodyPr anchor="t">
            <a:normAutofit/>
          </a:bodyPr>
          <a:lstStyle/>
          <a:p>
            <a:pPr algn="r"/>
            <a:endParaRPr lang="en-US" sz="8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07A85-350E-4706-9870-CC29A5A46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4772"/>
            <a:ext cx="5369170" cy="5828456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The fire Siege of 2020 included 5 of the 20 largest fires in California history </a:t>
            </a:r>
          </a:p>
          <a:p>
            <a:pPr algn="l"/>
            <a:endParaRPr lang="en-US" sz="4400" dirty="0">
              <a:solidFill>
                <a:srgbClr val="FFFFFF"/>
              </a:solidFill>
            </a:endParaRPr>
          </a:p>
          <a:p>
            <a:pPr algn="l"/>
            <a:r>
              <a:rPr lang="en-US" sz="4400" dirty="0">
                <a:solidFill>
                  <a:srgbClr val="FFFFFF"/>
                </a:solidFill>
              </a:rPr>
              <a:t>The 2020 August Complex was the largest fire in recorded history at over 1 million acres</a:t>
            </a:r>
          </a:p>
        </p:txBody>
      </p:sp>
      <p:pic>
        <p:nvPicPr>
          <p:cNvPr id="9" name="Picture 8" descr="Chart, diagram&#10;&#10;Description automatically generated">
            <a:extLst>
              <a:ext uri="{FF2B5EF4-FFF2-40B4-BE49-F238E27FC236}">
                <a16:creationId xmlns:a16="http://schemas.microsoft.com/office/drawing/2014/main" id="{CDB93A41-826C-4A51-B563-1A6EE0844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7" y="239486"/>
            <a:ext cx="5273465" cy="62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35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9D65C-BFCE-4288-9257-FB7314BCC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/>
              <a:t>2021 has shown an increase of </a:t>
            </a:r>
            <a:r>
              <a:rPr lang="en-US" sz="4000" b="1" dirty="0"/>
              <a:t>266% </a:t>
            </a:r>
            <a:r>
              <a:rPr lang="en-US" sz="4000" dirty="0"/>
              <a:t>in acres burned from 2020 and an increase of </a:t>
            </a:r>
            <a:r>
              <a:rPr lang="en-US" sz="4000" b="1" dirty="0"/>
              <a:t>17% </a:t>
            </a:r>
            <a:r>
              <a:rPr lang="en-US" sz="4000" dirty="0"/>
              <a:t>in total number of fires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D46B72-3360-4552-A237-2437BCC00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" y="10"/>
            <a:ext cx="68579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2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Messaging Priorities for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March – May</a:t>
            </a:r>
          </a:p>
          <a:p>
            <a:pPr lvl="1"/>
            <a:r>
              <a:rPr lang="en-US" dirty="0"/>
              <a:t>Public and CAL FIRE preparedness</a:t>
            </a:r>
          </a:p>
          <a:p>
            <a:pPr marL="457200" lvl="1" indent="-457200"/>
            <a:r>
              <a:rPr lang="en-US" sz="2800" dirty="0"/>
              <a:t>June – November</a:t>
            </a:r>
          </a:p>
          <a:p>
            <a:pPr marL="690563" lvl="2" indent="-233363"/>
            <a:r>
              <a:rPr lang="en-US" sz="2400" dirty="0"/>
              <a:t>Prevention</a:t>
            </a:r>
          </a:p>
          <a:p>
            <a:pPr marL="342900" lvl="2" indent="-342900"/>
            <a:r>
              <a:rPr lang="en-US" sz="2400" dirty="0"/>
              <a:t>December – February</a:t>
            </a:r>
          </a:p>
          <a:p>
            <a:pPr marL="690563" lvl="3" indent="-233363"/>
            <a:r>
              <a:rPr lang="en-US" sz="2200" dirty="0"/>
              <a:t>In home safety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49" y="1412509"/>
            <a:ext cx="3782961" cy="252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89" y="4380805"/>
            <a:ext cx="2333951" cy="233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9" y="4380805"/>
            <a:ext cx="2723396" cy="233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034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Messaging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Communitywide fuel preparation efforts</a:t>
            </a:r>
          </a:p>
          <a:p>
            <a:pPr lvl="1"/>
            <a:r>
              <a:rPr lang="en-US" dirty="0"/>
              <a:t>Statewide fuel reduction efforts</a:t>
            </a:r>
          </a:p>
          <a:p>
            <a:r>
              <a:rPr lang="en-US" dirty="0"/>
              <a:t>Emergency response capabilities</a:t>
            </a:r>
          </a:p>
          <a:p>
            <a:pPr lvl="1"/>
            <a:r>
              <a:rPr lang="en-US" dirty="0" err="1"/>
              <a:t>Firehawks</a:t>
            </a:r>
            <a:endParaRPr lang="en-US" dirty="0"/>
          </a:p>
          <a:p>
            <a:pPr lvl="1"/>
            <a:r>
              <a:rPr lang="en-US" dirty="0"/>
              <a:t>Increased staffing</a:t>
            </a:r>
          </a:p>
          <a:p>
            <a:pPr lvl="1"/>
            <a:r>
              <a:rPr lang="en-US" dirty="0"/>
              <a:t>Cooperative efforts</a:t>
            </a:r>
          </a:p>
          <a:p>
            <a:r>
              <a:rPr lang="en-US" dirty="0"/>
              <a:t>Resources management</a:t>
            </a:r>
          </a:p>
          <a:p>
            <a:pPr lvl="1"/>
            <a:r>
              <a:rPr lang="en-US" dirty="0"/>
              <a:t>Demonstration forests</a:t>
            </a:r>
          </a:p>
          <a:p>
            <a:pPr lvl="1"/>
            <a:r>
              <a:rPr lang="en-US" dirty="0"/>
              <a:t>Timber harvest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340" y="1214682"/>
            <a:ext cx="2503761" cy="1669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344" y="3162015"/>
            <a:ext cx="2505456" cy="1463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48" y="4903360"/>
            <a:ext cx="1884546" cy="1884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183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DC09-0EC1-4A38-9E21-0E1C03EE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Information</a:t>
            </a:r>
            <a:r>
              <a:rPr lang="en-US" dirty="0"/>
              <a:t> for California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7F52B-EB2F-4F80-AF59-76F013929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Incident information/updates</a:t>
            </a:r>
          </a:p>
          <a:p>
            <a:r>
              <a:rPr lang="en-US" dirty="0"/>
              <a:t>Education and fire prevention </a:t>
            </a:r>
          </a:p>
          <a:p>
            <a:r>
              <a:rPr lang="en-US" dirty="0"/>
              <a:t>Department fact sheets</a:t>
            </a:r>
          </a:p>
          <a:p>
            <a:r>
              <a:rPr lang="en-US" dirty="0"/>
              <a:t>Internal and external statistics</a:t>
            </a:r>
          </a:p>
          <a:p>
            <a:r>
              <a:rPr lang="en-US" dirty="0"/>
              <a:t>Focused informational campaigns  </a:t>
            </a:r>
          </a:p>
          <a:p>
            <a:r>
              <a:rPr lang="en-US" dirty="0"/>
              <a:t>Departmental news releases</a:t>
            </a:r>
          </a:p>
          <a:p>
            <a:r>
              <a:rPr lang="en-US" dirty="0"/>
              <a:t>Resource Management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60" y="1825625"/>
            <a:ext cx="3525135" cy="45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6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FB61A-9D80-45EE-B4F0-5AC260520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How we reach our customers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328F7-FB0E-4BF9-A82F-F2071C701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Twitter</a:t>
            </a:r>
          </a:p>
          <a:p>
            <a:r>
              <a:rPr lang="en-US" dirty="0"/>
              <a:t>Facebook</a:t>
            </a:r>
          </a:p>
          <a:p>
            <a:r>
              <a:rPr lang="en-US" dirty="0"/>
              <a:t>Instagram</a:t>
            </a:r>
          </a:p>
          <a:p>
            <a:r>
              <a:rPr lang="en-US" dirty="0"/>
              <a:t>Constant Contact</a:t>
            </a:r>
          </a:p>
          <a:p>
            <a:r>
              <a:rPr lang="en-US" dirty="0"/>
              <a:t>Flickr</a:t>
            </a:r>
          </a:p>
          <a:p>
            <a:r>
              <a:rPr lang="en-US" dirty="0"/>
              <a:t>Pinterest</a:t>
            </a:r>
          </a:p>
          <a:p>
            <a:r>
              <a:rPr lang="en-US" dirty="0"/>
              <a:t>YouTube</a:t>
            </a:r>
          </a:p>
          <a:p>
            <a:r>
              <a:rPr lang="en-US" dirty="0"/>
              <a:t>Vimeo</a:t>
            </a:r>
          </a:p>
          <a:p>
            <a:r>
              <a:rPr lang="en-US" dirty="0"/>
              <a:t>CAL FIRE app</a:t>
            </a:r>
          </a:p>
          <a:p>
            <a:r>
              <a:rPr lang="en-US" dirty="0"/>
              <a:t>Fire.ca.gov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633B7-3DA0-4330-89EC-23B509F7862B}"/>
              </a:ext>
            </a:extLst>
          </p:cNvPr>
          <p:cNvSpPr txBox="1"/>
          <p:nvPr/>
        </p:nvSpPr>
        <p:spPr>
          <a:xfrm>
            <a:off x="4475448" y="2396750"/>
            <a:ext cx="569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07F8AA-58AE-45E8-BCE3-6938E9B2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1409" y="2086977"/>
            <a:ext cx="985360" cy="5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E5896B5-430A-4008-93A2-09BECB833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2661" y="4398433"/>
            <a:ext cx="894709" cy="5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6E30E7B-EB73-423E-A668-3D0E6C40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7720" y="2086977"/>
            <a:ext cx="985361" cy="5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4FD0CEC-81A3-42C1-9BB4-4DDE6280A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2899" y="2091240"/>
            <a:ext cx="991616" cy="5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4A134E3-FFC6-44B1-897F-BF851BB63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6231" y="4377946"/>
            <a:ext cx="987552" cy="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8A275C7-DE44-4814-AE94-7D332F02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1409" y="4414120"/>
            <a:ext cx="991616" cy="5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6" y="3172928"/>
            <a:ext cx="991618" cy="557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4" y="3136794"/>
            <a:ext cx="556360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3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FC85-513E-4A69-A22D-4394A85D0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Socially Connected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CA3B6-47C1-43B6-90F8-63158B8B4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Twitter 430k followers</a:t>
            </a:r>
          </a:p>
          <a:p>
            <a:r>
              <a:rPr lang="en-US" sz="3600" dirty="0"/>
              <a:t>Facebook 550k followers</a:t>
            </a:r>
          </a:p>
          <a:p>
            <a:r>
              <a:rPr lang="en-US" sz="3600" dirty="0"/>
              <a:t>Instagram 176k followers</a:t>
            </a:r>
          </a:p>
          <a:p>
            <a:r>
              <a:rPr lang="en-US" sz="3600" dirty="0"/>
              <a:t>YouTube 16k subscribers </a:t>
            </a:r>
          </a:p>
          <a:p>
            <a:r>
              <a:rPr lang="en-US" sz="3600" dirty="0"/>
              <a:t>Flickr over 8k images</a:t>
            </a:r>
          </a:p>
          <a:p>
            <a:pPr marL="3832225" lvl="8" indent="-174625">
              <a:buNone/>
            </a:pPr>
            <a:endParaRPr lang="en-US" sz="3600" dirty="0"/>
          </a:p>
          <a:p>
            <a:pPr marL="3832225" lvl="8" indent="-3832225">
              <a:buNone/>
            </a:pPr>
            <a:r>
              <a:rPr lang="en-US" sz="2600" dirty="0"/>
              <a:t>*</a:t>
            </a:r>
            <a:r>
              <a:rPr lang="en-US" sz="2000" dirty="0"/>
              <a:t>Primary CAL FIRE accounts.  Local Units maintain their own profiles.</a:t>
            </a:r>
          </a:p>
          <a:p>
            <a:pPr lvl="8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98731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201</Words>
  <Application>Microsoft Office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Gill Sans ExtraBoldDisplay</vt:lpstr>
      <vt:lpstr>Tahoma</vt:lpstr>
      <vt:lpstr>Office Theme</vt:lpstr>
      <vt:lpstr>PowerPoint Presentation</vt:lpstr>
      <vt:lpstr>2020 by statewide numbers</vt:lpstr>
      <vt:lpstr>PowerPoint Presentation</vt:lpstr>
      <vt:lpstr>2021 has shown an increase of 266% in acres burned from 2020 and an increase of 17% in total number of fires</vt:lpstr>
      <vt:lpstr>Messaging Priorities for 2021</vt:lpstr>
      <vt:lpstr>Special Messaging</vt:lpstr>
      <vt:lpstr>Information for California </vt:lpstr>
      <vt:lpstr>How we reach our customers</vt:lpstr>
      <vt:lpstr>Socially Connected  </vt:lpstr>
      <vt:lpstr>2020 Fire Siege Analytics Aug 15-Nov 4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Heggie, Jon@CALFIRE</dc:creator>
  <cp:lastModifiedBy>Sanchez, Issac@CALFIRE</cp:lastModifiedBy>
  <cp:revision>28</cp:revision>
  <dcterms:created xsi:type="dcterms:W3CDTF">2021-07-08T23:11:42Z</dcterms:created>
  <dcterms:modified xsi:type="dcterms:W3CDTF">2021-07-14T15:23:15Z</dcterms:modified>
</cp:coreProperties>
</file>