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  <p:sldMasterId id="2147483672" r:id="rId5"/>
    <p:sldMasterId id="2147483660" r:id="rId6"/>
  </p:sldMasterIdLst>
  <p:notesMasterIdLst>
    <p:notesMasterId r:id="rId17"/>
  </p:notesMasterIdLst>
  <p:handoutMasterIdLst>
    <p:handoutMasterId r:id="rId18"/>
  </p:handoutMasterIdLst>
  <p:sldIdLst>
    <p:sldId id="336" r:id="rId7"/>
    <p:sldId id="1186" r:id="rId8"/>
    <p:sldId id="319" r:id="rId9"/>
    <p:sldId id="1191" r:id="rId10"/>
    <p:sldId id="256" r:id="rId11"/>
    <p:sldId id="1225" r:id="rId12"/>
    <p:sldId id="342" r:id="rId13"/>
    <p:sldId id="1224" r:id="rId14"/>
    <p:sldId id="1280" r:id="rId15"/>
    <p:sldId id="122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nt Holtzen" initials="CH" lastIdx="3" clrIdx="0"/>
  <p:cmAuthor id="2" name="Kacey Lizon" initials="KL" lastIdx="4" clrIdx="1"/>
  <p:cmAuthor id="3" name="Jennifer Hargrove" initials="JH" lastIdx="1" clrIdx="2">
    <p:extLst>
      <p:ext uri="{19B8F6BF-5375-455C-9EA6-DF929625EA0E}">
        <p15:presenceInfo xmlns:p15="http://schemas.microsoft.com/office/powerpoint/2012/main" userId="S::JHargrove@sacog.org::3658d3e6-12ca-4cfd-98d3-a4a349288a44" providerId="AD"/>
      </p:ext>
    </p:extLst>
  </p:cmAuthor>
  <p:cmAuthor id="4" name="Rosie Ramos" initials="RR" lastIdx="3" clrIdx="3">
    <p:extLst>
      <p:ext uri="{19B8F6BF-5375-455C-9EA6-DF929625EA0E}">
        <p15:presenceInfo xmlns:p15="http://schemas.microsoft.com/office/powerpoint/2012/main" userId="S::rramos@sacog.org::a8fe8f30-304f-445f-827e-49128c3e3a02" providerId="AD"/>
      </p:ext>
    </p:extLst>
  </p:cmAuthor>
  <p:cmAuthor id="5" name="Christina Lokke" initials="CL" lastIdx="1" clrIdx="4">
    <p:extLst>
      <p:ext uri="{19B8F6BF-5375-455C-9EA6-DF929625EA0E}">
        <p15:presenceInfo xmlns:p15="http://schemas.microsoft.com/office/powerpoint/2012/main" userId="S::clokke@sacog.org::60fdfead-1556-4374-a421-834b22587b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DA974-8ADE-48A8-A828-8286DA0954A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8B576E-D193-4DF0-9017-121C9277D71D}">
      <dgm:prSet phldrT="[Text]"/>
      <dgm:spPr>
        <a:solidFill>
          <a:schemeClr val="accent3"/>
        </a:solidFill>
      </dgm:spPr>
      <dgm:t>
        <a:bodyPr/>
        <a:lstStyle/>
        <a:p>
          <a:r>
            <a:rPr lang="en-US" b="1"/>
            <a:t>Cost and Risk</a:t>
          </a:r>
        </a:p>
      </dgm:t>
    </dgm:pt>
    <dgm:pt modelId="{17B31B72-679F-4710-842C-B73BDEE9EA87}" type="parTrans" cxnId="{7271A46C-2927-4858-9EC8-F690A4B69E83}">
      <dgm:prSet/>
      <dgm:spPr/>
      <dgm:t>
        <a:bodyPr/>
        <a:lstStyle/>
        <a:p>
          <a:endParaRPr lang="en-US"/>
        </a:p>
      </dgm:t>
    </dgm:pt>
    <dgm:pt modelId="{7F3B1C91-1BEC-4C85-9C85-8DB499BBAA05}" type="sibTrans" cxnId="{7271A46C-2927-4858-9EC8-F690A4B69E83}">
      <dgm:prSet/>
      <dgm:spPr/>
      <dgm:t>
        <a:bodyPr/>
        <a:lstStyle/>
        <a:p>
          <a:endParaRPr lang="en-US"/>
        </a:p>
      </dgm:t>
    </dgm:pt>
    <dgm:pt modelId="{A9F0A482-D751-4BA0-BE30-D803F3DD5BB7}">
      <dgm:prSet phldrT="[Text]" custT="1"/>
      <dgm:spPr/>
      <dgm:t>
        <a:bodyPr/>
        <a:lstStyle/>
        <a:p>
          <a:r>
            <a:rPr lang="en-US" sz="3600" b="1"/>
            <a:t>Water/sewer upgrades needed</a:t>
          </a:r>
        </a:p>
      </dgm:t>
    </dgm:pt>
    <dgm:pt modelId="{3649CCC8-D186-4D17-8FB7-D07EAA114183}" type="parTrans" cxnId="{D7989FA7-1995-453F-8F74-09CF395E6C8A}">
      <dgm:prSet/>
      <dgm:spPr/>
      <dgm:t>
        <a:bodyPr/>
        <a:lstStyle/>
        <a:p>
          <a:endParaRPr lang="en-US"/>
        </a:p>
      </dgm:t>
    </dgm:pt>
    <dgm:pt modelId="{CE89106B-692D-4C54-A366-EF0EC2C8859B}" type="sibTrans" cxnId="{D7989FA7-1995-453F-8F74-09CF395E6C8A}">
      <dgm:prSet/>
      <dgm:spPr/>
      <dgm:t>
        <a:bodyPr/>
        <a:lstStyle/>
        <a:p>
          <a:endParaRPr lang="en-US"/>
        </a:p>
      </dgm:t>
    </dgm:pt>
    <dgm:pt modelId="{D8F094A2-2546-4825-87F7-361CAF7347E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0">
              <a:solidFill>
                <a:schemeClr val="tx2"/>
              </a:solidFill>
              <a:latin typeface="Gill Sans MT"/>
            </a:rPr>
            <a:t>Construction</a:t>
          </a:r>
          <a:r>
            <a:rPr lang="en-US" sz="2400" b="0">
              <a:solidFill>
                <a:schemeClr val="tx2"/>
              </a:solidFill>
            </a:rPr>
            <a:t> costs</a:t>
          </a:r>
          <a:endParaRPr lang="en-US" sz="3200" b="0">
            <a:solidFill>
              <a:schemeClr val="tx2"/>
            </a:solidFill>
          </a:endParaRPr>
        </a:p>
      </dgm:t>
    </dgm:pt>
    <dgm:pt modelId="{1C560B63-8AD3-4277-B8D4-83FB51F44814}" type="parTrans" cxnId="{599A596E-0719-466B-A019-723BE3230FB8}">
      <dgm:prSet/>
      <dgm:spPr>
        <a:solidFill>
          <a:schemeClr val="accent2">
            <a:alpha val="47000"/>
          </a:schemeClr>
        </a:solidFill>
      </dgm:spPr>
      <dgm:t>
        <a:bodyPr/>
        <a:lstStyle/>
        <a:p>
          <a:endParaRPr lang="en-US"/>
        </a:p>
      </dgm:t>
    </dgm:pt>
    <dgm:pt modelId="{BDDC7579-3A67-4F48-A4CB-5D96D6E5F978}" type="sibTrans" cxnId="{599A596E-0719-466B-A019-723BE3230FB8}">
      <dgm:prSet/>
      <dgm:spPr/>
      <dgm:t>
        <a:bodyPr/>
        <a:lstStyle/>
        <a:p>
          <a:endParaRPr lang="en-US"/>
        </a:p>
      </dgm:t>
    </dgm:pt>
    <dgm:pt modelId="{8D426B84-0E32-4C10-A209-D764EBD108E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0" i="0">
              <a:solidFill>
                <a:schemeClr val="tx2"/>
              </a:solidFill>
            </a:rPr>
            <a:t>Transportation infrastructure/ safety</a:t>
          </a:r>
        </a:p>
      </dgm:t>
    </dgm:pt>
    <dgm:pt modelId="{3286D052-8931-404A-BED5-73697BBAD638}" type="parTrans" cxnId="{503D8109-F3F6-4ED1-A73B-73502EB7892F}">
      <dgm:prSet/>
      <dgm:spPr>
        <a:solidFill>
          <a:schemeClr val="accent2">
            <a:alpha val="47000"/>
          </a:schemeClr>
        </a:solidFill>
      </dgm:spPr>
      <dgm:t>
        <a:bodyPr/>
        <a:lstStyle/>
        <a:p>
          <a:endParaRPr lang="en-US"/>
        </a:p>
      </dgm:t>
    </dgm:pt>
    <dgm:pt modelId="{802B1ACC-F7B9-46E4-B0B2-5DF5D8734D56}" type="sibTrans" cxnId="{503D8109-F3F6-4ED1-A73B-73502EB7892F}">
      <dgm:prSet/>
      <dgm:spPr/>
      <dgm:t>
        <a:bodyPr/>
        <a:lstStyle/>
        <a:p>
          <a:endParaRPr lang="en-US"/>
        </a:p>
      </dgm:t>
    </dgm:pt>
    <dgm:pt modelId="{18EC7DCB-346E-46AD-890D-F9BF4CE4FC86}">
      <dgm:prSet phldrT="[Text]"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000" b="0">
              <a:solidFill>
                <a:schemeClr val="tx2"/>
              </a:solidFill>
            </a:rPr>
            <a:t>Local opposition</a:t>
          </a:r>
          <a:r>
            <a:rPr lang="en-US" sz="2000" b="0">
              <a:solidFill>
                <a:schemeClr val="tx2"/>
              </a:solidFill>
              <a:latin typeface="Gill Sans MT"/>
            </a:rPr>
            <a:t>/ CEQA</a:t>
          </a:r>
          <a:endParaRPr lang="en-US" sz="2000" b="0">
            <a:solidFill>
              <a:schemeClr val="tx2"/>
            </a:solidFill>
          </a:endParaRPr>
        </a:p>
      </dgm:t>
    </dgm:pt>
    <dgm:pt modelId="{3CE0BC1E-64B5-4842-85B2-C0982EE738A0}" type="parTrans" cxnId="{59DF83C5-E4A1-4533-A53A-6015008D8FE5}">
      <dgm:prSet/>
      <dgm:spPr>
        <a:solidFill>
          <a:schemeClr val="accent2">
            <a:alpha val="47000"/>
          </a:schemeClr>
        </a:solidFill>
      </dgm:spPr>
      <dgm:t>
        <a:bodyPr/>
        <a:lstStyle/>
        <a:p>
          <a:endParaRPr lang="en-US"/>
        </a:p>
      </dgm:t>
    </dgm:pt>
    <dgm:pt modelId="{78EB4CDB-CD65-40CB-938F-1594E81B5293}" type="sibTrans" cxnId="{59DF83C5-E4A1-4533-A53A-6015008D8FE5}">
      <dgm:prSet/>
      <dgm:spPr/>
      <dgm:t>
        <a:bodyPr/>
        <a:lstStyle/>
        <a:p>
          <a:endParaRPr lang="en-US"/>
        </a:p>
      </dgm:t>
    </dgm:pt>
    <dgm:pt modelId="{AD5D0B67-4355-4135-A457-6499F55BF96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0" i="0">
              <a:solidFill>
                <a:schemeClr val="tx2"/>
              </a:solidFill>
            </a:rPr>
            <a:t>Zoning/parking requirements</a:t>
          </a:r>
        </a:p>
      </dgm:t>
    </dgm:pt>
    <dgm:pt modelId="{146EBA15-C4C4-4E95-8F8A-8C04797CA1B2}" type="parTrans" cxnId="{D0F7026D-9F36-474E-AD51-17644C5C3E76}">
      <dgm:prSet/>
      <dgm:spPr>
        <a:solidFill>
          <a:schemeClr val="accent2">
            <a:alpha val="47000"/>
          </a:schemeClr>
        </a:solidFill>
      </dgm:spPr>
      <dgm:t>
        <a:bodyPr/>
        <a:lstStyle/>
        <a:p>
          <a:endParaRPr lang="en-US"/>
        </a:p>
      </dgm:t>
    </dgm:pt>
    <dgm:pt modelId="{8911ABA5-C675-43B2-A33F-013F597A3B05}" type="sibTrans" cxnId="{D0F7026D-9F36-474E-AD51-17644C5C3E76}">
      <dgm:prSet/>
      <dgm:spPr/>
      <dgm:t>
        <a:bodyPr/>
        <a:lstStyle/>
        <a:p>
          <a:endParaRPr lang="en-US"/>
        </a:p>
      </dgm:t>
    </dgm:pt>
    <dgm:pt modelId="{B615F0AE-D502-4ECF-B499-E4C7A4F85437}" type="pres">
      <dgm:prSet presAssocID="{479DA974-8ADE-48A8-A828-8286DA0954A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3267FC-C6DE-4659-AE8B-3A01A6C7D934}" type="pres">
      <dgm:prSet presAssocID="{5B8B576E-D193-4DF0-9017-121C9277D71D}" presName="centerShape" presStyleLbl="node0" presStyleIdx="0" presStyleCnt="1" custScaleX="126113" custScaleY="126113"/>
      <dgm:spPr/>
    </dgm:pt>
    <dgm:pt modelId="{3E55D448-240A-47D0-9D65-78C5587DDF70}" type="pres">
      <dgm:prSet presAssocID="{3649CCC8-D186-4D17-8FB7-D07EAA114183}" presName="parTrans" presStyleLbl="bgSibTrans2D1" presStyleIdx="0" presStyleCnt="5"/>
      <dgm:spPr/>
    </dgm:pt>
    <dgm:pt modelId="{F047A8CF-55D8-4A8C-8EDC-9E0E8020437D}" type="pres">
      <dgm:prSet presAssocID="{A9F0A482-D751-4BA0-BE30-D803F3DD5BB7}" presName="node" presStyleLbl="node1" presStyleIdx="0" presStyleCnt="5" custScaleX="178315" custScaleY="136054" custRadScaleRad="135816" custRadScaleInc="628">
        <dgm:presLayoutVars>
          <dgm:bulletEnabled val="1"/>
        </dgm:presLayoutVars>
      </dgm:prSet>
      <dgm:spPr/>
    </dgm:pt>
    <dgm:pt modelId="{54F64ED4-7DD7-4CCA-A539-1A2D816A2688}" type="pres">
      <dgm:prSet presAssocID="{1C560B63-8AD3-4277-B8D4-83FB51F44814}" presName="parTrans" presStyleLbl="bgSibTrans2D1" presStyleIdx="1" presStyleCnt="5"/>
      <dgm:spPr/>
    </dgm:pt>
    <dgm:pt modelId="{5C6CE7A4-4D82-48E0-80AF-AA186E09DDC4}" type="pres">
      <dgm:prSet presAssocID="{D8F094A2-2546-4825-87F7-361CAF7347E3}" presName="node" presStyleLbl="node1" presStyleIdx="1" presStyleCnt="5" custScaleX="129097" custScaleY="54820" custRadScaleRad="142470" custRadScaleInc="-21340">
        <dgm:presLayoutVars>
          <dgm:bulletEnabled val="1"/>
        </dgm:presLayoutVars>
      </dgm:prSet>
      <dgm:spPr/>
    </dgm:pt>
    <dgm:pt modelId="{C19DF188-8D5B-4A74-9326-BEBBBF4B3466}" type="pres">
      <dgm:prSet presAssocID="{3286D052-8931-404A-BED5-73697BBAD638}" presName="parTrans" presStyleLbl="bgSibTrans2D1" presStyleIdx="2" presStyleCnt="5"/>
      <dgm:spPr/>
    </dgm:pt>
    <dgm:pt modelId="{7C4B807A-5623-438B-BFC1-B65E1139D972}" type="pres">
      <dgm:prSet presAssocID="{8D426B84-0E32-4C10-A209-D764EBD108E0}" presName="node" presStyleLbl="node1" presStyleIdx="2" presStyleCnt="5" custScaleX="124618" custScaleY="63895" custRadScaleRad="90775" custRadScaleInc="5868">
        <dgm:presLayoutVars>
          <dgm:bulletEnabled val="1"/>
        </dgm:presLayoutVars>
      </dgm:prSet>
      <dgm:spPr/>
    </dgm:pt>
    <dgm:pt modelId="{89A230AC-2952-4A56-AA7C-1B5E551900B3}" type="pres">
      <dgm:prSet presAssocID="{3CE0BC1E-64B5-4842-85B2-C0982EE738A0}" presName="parTrans" presStyleLbl="bgSibTrans2D1" presStyleIdx="3" presStyleCnt="5"/>
      <dgm:spPr/>
    </dgm:pt>
    <dgm:pt modelId="{2532B872-9AAC-4A5C-A481-26324904E7DB}" type="pres">
      <dgm:prSet presAssocID="{18EC7DCB-346E-46AD-890D-F9BF4CE4FC86}" presName="node" presStyleLbl="node1" presStyleIdx="3" presStyleCnt="5" custScaleX="109948" custScaleY="53956" custRadScaleRad="140520" custRadScaleInc="35335">
        <dgm:presLayoutVars>
          <dgm:bulletEnabled val="1"/>
        </dgm:presLayoutVars>
      </dgm:prSet>
      <dgm:spPr/>
    </dgm:pt>
    <dgm:pt modelId="{8B9F28DF-601A-41A6-9E30-6E8D22945E40}" type="pres">
      <dgm:prSet presAssocID="{146EBA15-C4C4-4E95-8F8A-8C04797CA1B2}" presName="parTrans" presStyleLbl="bgSibTrans2D1" presStyleIdx="4" presStyleCnt="5"/>
      <dgm:spPr/>
    </dgm:pt>
    <dgm:pt modelId="{E82B2D4E-013A-4FB4-94E3-4E93F2297913}" type="pres">
      <dgm:prSet presAssocID="{AD5D0B67-4355-4135-A457-6499F55BF96F}" presName="node" presStyleLbl="node1" presStyleIdx="4" presStyleCnt="5" custScaleX="107193" custScaleY="70695" custRadScaleRad="118643" custRadScaleInc="-1940">
        <dgm:presLayoutVars>
          <dgm:bulletEnabled val="1"/>
        </dgm:presLayoutVars>
      </dgm:prSet>
      <dgm:spPr/>
    </dgm:pt>
  </dgm:ptLst>
  <dgm:cxnLst>
    <dgm:cxn modelId="{503D8109-F3F6-4ED1-A73B-73502EB7892F}" srcId="{5B8B576E-D193-4DF0-9017-121C9277D71D}" destId="{8D426B84-0E32-4C10-A209-D764EBD108E0}" srcOrd="2" destOrd="0" parTransId="{3286D052-8931-404A-BED5-73697BBAD638}" sibTransId="{802B1ACC-F7B9-46E4-B0B2-5DF5D8734D56}"/>
    <dgm:cxn modelId="{0CC98B0D-E24F-4C23-AF0A-2BFAEE304158}" type="presOf" srcId="{3649CCC8-D186-4D17-8FB7-D07EAA114183}" destId="{3E55D448-240A-47D0-9D65-78C5587DDF70}" srcOrd="0" destOrd="0" presId="urn:microsoft.com/office/officeart/2005/8/layout/radial4"/>
    <dgm:cxn modelId="{A475F010-697A-4936-B179-52A685529929}" type="presOf" srcId="{D8F094A2-2546-4825-87F7-361CAF7347E3}" destId="{5C6CE7A4-4D82-48E0-80AF-AA186E09DDC4}" srcOrd="0" destOrd="0" presId="urn:microsoft.com/office/officeart/2005/8/layout/radial4"/>
    <dgm:cxn modelId="{DE3E943C-10A7-48BF-9548-99723C5E253B}" type="presOf" srcId="{479DA974-8ADE-48A8-A828-8286DA0954A6}" destId="{B615F0AE-D502-4ECF-B499-E4C7A4F85437}" srcOrd="0" destOrd="0" presId="urn:microsoft.com/office/officeart/2005/8/layout/radial4"/>
    <dgm:cxn modelId="{A3EEAE61-41C7-4569-A27C-7A89BFAAFC73}" type="presOf" srcId="{5B8B576E-D193-4DF0-9017-121C9277D71D}" destId="{233267FC-C6DE-4659-AE8B-3A01A6C7D934}" srcOrd="0" destOrd="0" presId="urn:microsoft.com/office/officeart/2005/8/layout/radial4"/>
    <dgm:cxn modelId="{A3B5D164-1AF6-4882-899D-28814D723FA0}" type="presOf" srcId="{3286D052-8931-404A-BED5-73697BBAD638}" destId="{C19DF188-8D5B-4A74-9326-BEBBBF4B3466}" srcOrd="0" destOrd="0" presId="urn:microsoft.com/office/officeart/2005/8/layout/radial4"/>
    <dgm:cxn modelId="{7271A46C-2927-4858-9EC8-F690A4B69E83}" srcId="{479DA974-8ADE-48A8-A828-8286DA0954A6}" destId="{5B8B576E-D193-4DF0-9017-121C9277D71D}" srcOrd="0" destOrd="0" parTransId="{17B31B72-679F-4710-842C-B73BDEE9EA87}" sibTransId="{7F3B1C91-1BEC-4C85-9C85-8DB499BBAA05}"/>
    <dgm:cxn modelId="{D0F7026D-9F36-474E-AD51-17644C5C3E76}" srcId="{5B8B576E-D193-4DF0-9017-121C9277D71D}" destId="{AD5D0B67-4355-4135-A457-6499F55BF96F}" srcOrd="4" destOrd="0" parTransId="{146EBA15-C4C4-4E95-8F8A-8C04797CA1B2}" sibTransId="{8911ABA5-C675-43B2-A33F-013F597A3B05}"/>
    <dgm:cxn modelId="{599A596E-0719-466B-A019-723BE3230FB8}" srcId="{5B8B576E-D193-4DF0-9017-121C9277D71D}" destId="{D8F094A2-2546-4825-87F7-361CAF7347E3}" srcOrd="1" destOrd="0" parTransId="{1C560B63-8AD3-4277-B8D4-83FB51F44814}" sibTransId="{BDDC7579-3A67-4F48-A4CB-5D96D6E5F978}"/>
    <dgm:cxn modelId="{4927578B-2721-4FF8-A776-FBEBFB46DE1C}" type="presOf" srcId="{146EBA15-C4C4-4E95-8F8A-8C04797CA1B2}" destId="{8B9F28DF-601A-41A6-9E30-6E8D22945E40}" srcOrd="0" destOrd="0" presId="urn:microsoft.com/office/officeart/2005/8/layout/radial4"/>
    <dgm:cxn modelId="{BB24A38B-3478-46B1-B85B-9BE4A89A987E}" type="presOf" srcId="{A9F0A482-D751-4BA0-BE30-D803F3DD5BB7}" destId="{F047A8CF-55D8-4A8C-8EDC-9E0E8020437D}" srcOrd="0" destOrd="0" presId="urn:microsoft.com/office/officeart/2005/8/layout/radial4"/>
    <dgm:cxn modelId="{B98C7B90-6F84-41E4-9C40-6935E5C9AA53}" type="presOf" srcId="{3CE0BC1E-64B5-4842-85B2-C0982EE738A0}" destId="{89A230AC-2952-4A56-AA7C-1B5E551900B3}" srcOrd="0" destOrd="0" presId="urn:microsoft.com/office/officeart/2005/8/layout/radial4"/>
    <dgm:cxn modelId="{F45F149D-761B-49F7-AFC3-615A45F85CD4}" type="presOf" srcId="{18EC7DCB-346E-46AD-890D-F9BF4CE4FC86}" destId="{2532B872-9AAC-4A5C-A481-26324904E7DB}" srcOrd="0" destOrd="0" presId="urn:microsoft.com/office/officeart/2005/8/layout/radial4"/>
    <dgm:cxn modelId="{D7989FA7-1995-453F-8F74-09CF395E6C8A}" srcId="{5B8B576E-D193-4DF0-9017-121C9277D71D}" destId="{A9F0A482-D751-4BA0-BE30-D803F3DD5BB7}" srcOrd="0" destOrd="0" parTransId="{3649CCC8-D186-4D17-8FB7-D07EAA114183}" sibTransId="{CE89106B-692D-4C54-A366-EF0EC2C8859B}"/>
    <dgm:cxn modelId="{6780FAC2-B311-4876-969E-9A92BE761D46}" type="presOf" srcId="{8D426B84-0E32-4C10-A209-D764EBD108E0}" destId="{7C4B807A-5623-438B-BFC1-B65E1139D972}" srcOrd="0" destOrd="0" presId="urn:microsoft.com/office/officeart/2005/8/layout/radial4"/>
    <dgm:cxn modelId="{59DF83C5-E4A1-4533-A53A-6015008D8FE5}" srcId="{5B8B576E-D193-4DF0-9017-121C9277D71D}" destId="{18EC7DCB-346E-46AD-890D-F9BF4CE4FC86}" srcOrd="3" destOrd="0" parTransId="{3CE0BC1E-64B5-4842-85B2-C0982EE738A0}" sibTransId="{78EB4CDB-CD65-40CB-938F-1594E81B5293}"/>
    <dgm:cxn modelId="{2DC5FFE2-A9AE-44ED-9985-2138005389C2}" type="presOf" srcId="{1C560B63-8AD3-4277-B8D4-83FB51F44814}" destId="{54F64ED4-7DD7-4CCA-A539-1A2D816A2688}" srcOrd="0" destOrd="0" presId="urn:microsoft.com/office/officeart/2005/8/layout/radial4"/>
    <dgm:cxn modelId="{43EC18F2-1999-41DA-B1D0-711E9F1D1A96}" type="presOf" srcId="{AD5D0B67-4355-4135-A457-6499F55BF96F}" destId="{E82B2D4E-013A-4FB4-94E3-4E93F2297913}" srcOrd="0" destOrd="0" presId="urn:microsoft.com/office/officeart/2005/8/layout/radial4"/>
    <dgm:cxn modelId="{1BBE7A46-6010-423B-B0AB-3B8A9E57C552}" type="presParOf" srcId="{B615F0AE-D502-4ECF-B499-E4C7A4F85437}" destId="{233267FC-C6DE-4659-AE8B-3A01A6C7D934}" srcOrd="0" destOrd="0" presId="urn:microsoft.com/office/officeart/2005/8/layout/radial4"/>
    <dgm:cxn modelId="{B3C6EE3F-19B1-4816-B729-A9D0BC516855}" type="presParOf" srcId="{B615F0AE-D502-4ECF-B499-E4C7A4F85437}" destId="{3E55D448-240A-47D0-9D65-78C5587DDF70}" srcOrd="1" destOrd="0" presId="urn:microsoft.com/office/officeart/2005/8/layout/radial4"/>
    <dgm:cxn modelId="{3EB43F97-7426-4862-80A7-FD47D689376F}" type="presParOf" srcId="{B615F0AE-D502-4ECF-B499-E4C7A4F85437}" destId="{F047A8CF-55D8-4A8C-8EDC-9E0E8020437D}" srcOrd="2" destOrd="0" presId="urn:microsoft.com/office/officeart/2005/8/layout/radial4"/>
    <dgm:cxn modelId="{A4A10040-AFC9-482F-B532-6BC906DE6400}" type="presParOf" srcId="{B615F0AE-D502-4ECF-B499-E4C7A4F85437}" destId="{54F64ED4-7DD7-4CCA-A539-1A2D816A2688}" srcOrd="3" destOrd="0" presId="urn:microsoft.com/office/officeart/2005/8/layout/radial4"/>
    <dgm:cxn modelId="{3B7B06BF-53D1-4110-BF2C-52128B4B28F4}" type="presParOf" srcId="{B615F0AE-D502-4ECF-B499-E4C7A4F85437}" destId="{5C6CE7A4-4D82-48E0-80AF-AA186E09DDC4}" srcOrd="4" destOrd="0" presId="urn:microsoft.com/office/officeart/2005/8/layout/radial4"/>
    <dgm:cxn modelId="{2350550A-196B-42D8-AF8F-5152C80BB681}" type="presParOf" srcId="{B615F0AE-D502-4ECF-B499-E4C7A4F85437}" destId="{C19DF188-8D5B-4A74-9326-BEBBBF4B3466}" srcOrd="5" destOrd="0" presId="urn:microsoft.com/office/officeart/2005/8/layout/radial4"/>
    <dgm:cxn modelId="{F98FD538-2258-44D3-A673-B6498CA95F78}" type="presParOf" srcId="{B615F0AE-D502-4ECF-B499-E4C7A4F85437}" destId="{7C4B807A-5623-438B-BFC1-B65E1139D972}" srcOrd="6" destOrd="0" presId="urn:microsoft.com/office/officeart/2005/8/layout/radial4"/>
    <dgm:cxn modelId="{95C1BE7D-C6F5-43A7-8FBC-7CCB43CE7AC6}" type="presParOf" srcId="{B615F0AE-D502-4ECF-B499-E4C7A4F85437}" destId="{89A230AC-2952-4A56-AA7C-1B5E551900B3}" srcOrd="7" destOrd="0" presId="urn:microsoft.com/office/officeart/2005/8/layout/radial4"/>
    <dgm:cxn modelId="{DACF770F-5A5C-47DB-8F19-CDFE802130CB}" type="presParOf" srcId="{B615F0AE-D502-4ECF-B499-E4C7A4F85437}" destId="{2532B872-9AAC-4A5C-A481-26324904E7DB}" srcOrd="8" destOrd="0" presId="urn:microsoft.com/office/officeart/2005/8/layout/radial4"/>
    <dgm:cxn modelId="{ABD7D219-1167-4D86-8A92-5A89BAE88B79}" type="presParOf" srcId="{B615F0AE-D502-4ECF-B499-E4C7A4F85437}" destId="{8B9F28DF-601A-41A6-9E30-6E8D22945E40}" srcOrd="9" destOrd="0" presId="urn:microsoft.com/office/officeart/2005/8/layout/radial4"/>
    <dgm:cxn modelId="{BC7F95A5-B123-42B7-97D2-772AEFECF283}" type="presParOf" srcId="{B615F0AE-D502-4ECF-B499-E4C7A4F85437}" destId="{E82B2D4E-013A-4FB4-94E3-4E93F229791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267FC-C6DE-4659-AE8B-3A01A6C7D934}">
      <dsp:nvSpPr>
        <dsp:cNvPr id="0" name=""/>
        <dsp:cNvSpPr/>
      </dsp:nvSpPr>
      <dsp:spPr>
        <a:xfrm>
          <a:off x="5126907" y="2275093"/>
          <a:ext cx="2647352" cy="2647352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Cost and Risk</a:t>
          </a:r>
        </a:p>
      </dsp:txBody>
      <dsp:txXfrm>
        <a:off x="5514603" y="2662789"/>
        <a:ext cx="1871960" cy="1871960"/>
      </dsp:txXfrm>
    </dsp:sp>
    <dsp:sp modelId="{3E55D448-240A-47D0-9D65-78C5587DDF70}">
      <dsp:nvSpPr>
        <dsp:cNvPr id="0" name=""/>
        <dsp:cNvSpPr/>
      </dsp:nvSpPr>
      <dsp:spPr>
        <a:xfrm rot="10813565">
          <a:off x="2266075" y="3288457"/>
          <a:ext cx="2703506" cy="5982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7A8CF-55D8-4A8C-8EDC-9E0E8020437D}">
      <dsp:nvSpPr>
        <dsp:cNvPr id="0" name=""/>
        <dsp:cNvSpPr/>
      </dsp:nvSpPr>
      <dsp:spPr>
        <a:xfrm>
          <a:off x="488079" y="2496966"/>
          <a:ext cx="3556013" cy="2170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Water/sewer upgrades needed</a:t>
          </a:r>
        </a:p>
      </dsp:txBody>
      <dsp:txXfrm>
        <a:off x="551653" y="2560540"/>
        <a:ext cx="3428865" cy="2043437"/>
      </dsp:txXfrm>
    </dsp:sp>
    <dsp:sp modelId="{54F64ED4-7DD7-4CCA-A539-1A2D816A2688}">
      <dsp:nvSpPr>
        <dsp:cNvPr id="0" name=""/>
        <dsp:cNvSpPr/>
      </dsp:nvSpPr>
      <dsp:spPr>
        <a:xfrm rot="13039056">
          <a:off x="2663085" y="1516753"/>
          <a:ext cx="2897242" cy="5982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alpha val="47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CE7A4-4D82-48E0-80AF-AA186E09DDC4}">
      <dsp:nvSpPr>
        <dsp:cNvPr id="0" name=""/>
        <dsp:cNvSpPr/>
      </dsp:nvSpPr>
      <dsp:spPr>
        <a:xfrm>
          <a:off x="1672390" y="500391"/>
          <a:ext cx="2574492" cy="874590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tx2"/>
              </a:solidFill>
              <a:latin typeface="Gill Sans MT"/>
            </a:rPr>
            <a:t>Construction</a:t>
          </a:r>
          <a:r>
            <a:rPr lang="en-US" sz="2400" b="0" kern="1200">
              <a:solidFill>
                <a:schemeClr val="tx2"/>
              </a:solidFill>
            </a:rPr>
            <a:t> costs</a:t>
          </a:r>
          <a:endParaRPr lang="en-US" sz="3200" b="0" kern="1200">
            <a:solidFill>
              <a:schemeClr val="tx2"/>
            </a:solidFill>
          </a:endParaRPr>
        </a:p>
      </dsp:txBody>
      <dsp:txXfrm>
        <a:off x="1698006" y="526007"/>
        <a:ext cx="2523260" cy="823358"/>
      </dsp:txXfrm>
    </dsp:sp>
    <dsp:sp modelId="{C19DF188-8D5B-4A74-9326-BEBBBF4B3466}">
      <dsp:nvSpPr>
        <dsp:cNvPr id="0" name=""/>
        <dsp:cNvSpPr/>
      </dsp:nvSpPr>
      <dsp:spPr>
        <a:xfrm rot="16326749">
          <a:off x="5831967" y="1200312"/>
          <a:ext cx="1392105" cy="5982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alpha val="47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B807A-5623-438B-BFC1-B65E1139D972}">
      <dsp:nvSpPr>
        <dsp:cNvPr id="0" name=""/>
        <dsp:cNvSpPr/>
      </dsp:nvSpPr>
      <dsp:spPr>
        <a:xfrm>
          <a:off x="5311092" y="294181"/>
          <a:ext cx="2485171" cy="101937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solidFill>
                <a:schemeClr val="tx2"/>
              </a:solidFill>
            </a:rPr>
            <a:t>Transportation infrastructure/ safety</a:t>
          </a:r>
        </a:p>
      </dsp:txBody>
      <dsp:txXfrm>
        <a:off x="5340948" y="324037"/>
        <a:ext cx="2425459" cy="959659"/>
      </dsp:txXfrm>
    </dsp:sp>
    <dsp:sp modelId="{89A230AC-2952-4A56-AA7C-1B5E551900B3}">
      <dsp:nvSpPr>
        <dsp:cNvPr id="0" name=""/>
        <dsp:cNvSpPr/>
      </dsp:nvSpPr>
      <dsp:spPr>
        <a:xfrm rot="19663236">
          <a:off x="7489968" y="1745966"/>
          <a:ext cx="2840467" cy="5982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alpha val="47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2B872-9AAC-4A5C-A481-26324904E7DB}">
      <dsp:nvSpPr>
        <dsp:cNvPr id="0" name=""/>
        <dsp:cNvSpPr/>
      </dsp:nvSpPr>
      <dsp:spPr>
        <a:xfrm>
          <a:off x="9014635" y="856225"/>
          <a:ext cx="2192617" cy="860805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tx2"/>
              </a:solidFill>
            </a:rPr>
            <a:t>Local opposition</a:t>
          </a:r>
          <a:r>
            <a:rPr lang="en-US" sz="2000" b="0" kern="1200">
              <a:solidFill>
                <a:schemeClr val="tx2"/>
              </a:solidFill>
              <a:latin typeface="Gill Sans MT"/>
            </a:rPr>
            <a:t>/ CEQA</a:t>
          </a:r>
          <a:endParaRPr lang="en-US" sz="2000" b="0" kern="1200">
            <a:solidFill>
              <a:schemeClr val="tx2"/>
            </a:solidFill>
          </a:endParaRPr>
        </a:p>
      </dsp:txBody>
      <dsp:txXfrm>
        <a:off x="9039847" y="881437"/>
        <a:ext cx="2142193" cy="810381"/>
      </dsp:txXfrm>
    </dsp:sp>
    <dsp:sp modelId="{8B9F28DF-601A-41A6-9E30-6E8D22945E40}">
      <dsp:nvSpPr>
        <dsp:cNvPr id="0" name=""/>
        <dsp:cNvSpPr/>
      </dsp:nvSpPr>
      <dsp:spPr>
        <a:xfrm rot="21558096">
          <a:off x="7902316" y="3268508"/>
          <a:ext cx="2203502" cy="5982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alpha val="47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B2D4E-013A-4FB4-94E3-4E93F2297913}">
      <dsp:nvSpPr>
        <dsp:cNvPr id="0" name=""/>
        <dsp:cNvSpPr/>
      </dsp:nvSpPr>
      <dsp:spPr>
        <a:xfrm>
          <a:off x="9036898" y="2990285"/>
          <a:ext cx="2137676" cy="1127857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solidFill>
                <a:schemeClr val="tx2"/>
              </a:solidFill>
            </a:rPr>
            <a:t>Zoning/parking requirements</a:t>
          </a:r>
        </a:p>
      </dsp:txBody>
      <dsp:txXfrm>
        <a:off x="9069932" y="3023319"/>
        <a:ext cx="2071608" cy="106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4118822" cy="4286137"/>
          </a:xfrm>
          <a:prstGeom prst="rect">
            <a:avLst/>
          </a:prstGeom>
        </p:spPr>
        <p:txBody>
          <a:bodyPr vert="horz" lIns="260009" tIns="130004" rIns="260009" bIns="130004" rtlCol="0"/>
          <a:lstStyle>
            <a:lvl1pPr algn="l">
              <a:defRPr sz="3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82015" y="5"/>
            <a:ext cx="4118822" cy="4286137"/>
          </a:xfrm>
          <a:prstGeom prst="rect">
            <a:avLst/>
          </a:prstGeom>
        </p:spPr>
        <p:txBody>
          <a:bodyPr vert="horz" lIns="260009" tIns="130004" rIns="260009" bIns="130004" rtlCol="0"/>
          <a:lstStyle>
            <a:lvl1pPr algn="r">
              <a:defRPr sz="3400"/>
            </a:lvl1pPr>
          </a:lstStyle>
          <a:p>
            <a:fld id="{F748F859-5C61-4138-B4F5-7C0EE8E20D24}" type="datetimeFigureOut">
              <a:rPr lang="en-US" smtClean="0"/>
              <a:t>4/3/23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1086726"/>
            <a:ext cx="4118822" cy="4286137"/>
          </a:xfrm>
          <a:prstGeom prst="rect">
            <a:avLst/>
          </a:prstGeom>
        </p:spPr>
        <p:txBody>
          <a:bodyPr vert="horz" lIns="260009" tIns="130004" rIns="260009" bIns="130004" rtlCol="0" anchor="b"/>
          <a:lstStyle>
            <a:lvl1pPr algn="l">
              <a:defRPr sz="3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82015" y="81086726"/>
            <a:ext cx="4118822" cy="4286137"/>
          </a:xfrm>
          <a:prstGeom prst="rect">
            <a:avLst/>
          </a:prstGeom>
        </p:spPr>
        <p:txBody>
          <a:bodyPr vert="horz" lIns="260009" tIns="130004" rIns="260009" bIns="130004" rtlCol="0" anchor="b"/>
          <a:lstStyle>
            <a:lvl1pPr algn="r">
              <a:defRPr sz="3400"/>
            </a:lvl1pPr>
          </a:lstStyle>
          <a:p>
            <a:fld id="{D482493A-A691-4D65-A940-3A79B2F9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1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615008F3-B4D9-46E9-9400-A056F75E27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6B76F151-1C98-4B30-A235-20D1648F9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66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854988" y="10672763"/>
            <a:ext cx="51211163" cy="288067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300" y="41085685"/>
            <a:ext cx="7602389" cy="33615568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382827" y="81089405"/>
            <a:ext cx="4117961" cy="4283456"/>
          </a:xfrm>
          <a:prstGeom prst="rect">
            <a:avLst/>
          </a:prstGeom>
        </p:spPr>
        <p:txBody>
          <a:bodyPr/>
          <a:lstStyle/>
          <a:p>
            <a:fld id="{A528DFDD-5200-40E8-9535-9134F2280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6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854988" y="10672763"/>
            <a:ext cx="51211163" cy="288067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300" y="41085685"/>
            <a:ext cx="7602389" cy="33615568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382827" y="81089405"/>
            <a:ext cx="4117961" cy="4283456"/>
          </a:xfrm>
          <a:prstGeom prst="rect">
            <a:avLst/>
          </a:prstGeom>
        </p:spPr>
        <p:txBody>
          <a:bodyPr/>
          <a:lstStyle/>
          <a:p>
            <a:fld id="{A528DFDD-5200-40E8-9535-9134F22802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4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854988" y="10672763"/>
            <a:ext cx="51211163" cy="288067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300" y="41085685"/>
            <a:ext cx="7602389" cy="33615568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382827" y="81089405"/>
            <a:ext cx="4117961" cy="4283456"/>
          </a:xfrm>
          <a:prstGeom prst="rect">
            <a:avLst/>
          </a:prstGeom>
        </p:spPr>
        <p:txBody>
          <a:bodyPr/>
          <a:lstStyle/>
          <a:p>
            <a:fld id="{A528DFDD-5200-40E8-9535-9134F22802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854988" y="10672763"/>
            <a:ext cx="51211163" cy="288067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300" y="41085685"/>
            <a:ext cx="7602389" cy="33615568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382827" y="81089405"/>
            <a:ext cx="4117961" cy="4283456"/>
          </a:xfrm>
          <a:prstGeom prst="rect">
            <a:avLst/>
          </a:prstGeom>
        </p:spPr>
        <p:txBody>
          <a:bodyPr/>
          <a:lstStyle/>
          <a:p>
            <a:fld id="{A528DFDD-5200-40E8-9535-9134F22802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854988" y="10672763"/>
            <a:ext cx="51211163" cy="288067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300" y="41085685"/>
            <a:ext cx="7602389" cy="336155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382827" y="81089405"/>
            <a:ext cx="4117961" cy="4283456"/>
          </a:xfrm>
          <a:prstGeom prst="rect">
            <a:avLst/>
          </a:prstGeom>
        </p:spPr>
        <p:txBody>
          <a:bodyPr/>
          <a:lstStyle/>
          <a:p>
            <a:fld id="{A528DFDD-5200-40E8-9535-9134F2280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5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854988" y="10672763"/>
            <a:ext cx="51211163" cy="288067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300" y="41085685"/>
            <a:ext cx="7602389" cy="33615568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382827" y="81089405"/>
            <a:ext cx="4117961" cy="4283456"/>
          </a:xfrm>
          <a:prstGeom prst="rect">
            <a:avLst/>
          </a:prstGeom>
        </p:spPr>
        <p:txBody>
          <a:bodyPr/>
          <a:lstStyle/>
          <a:p>
            <a:fld id="{A528DFDD-5200-40E8-9535-9134F2280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(Sac County)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Perspective from Sacramento County  (Sac County)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Focus on North Watt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2012 Corridor Plan, yet that plan’s vision not materializing</a:t>
            </a:r>
            <a:endParaRPr lang="en-US" dirty="0">
              <a:cs typeface="Calibri"/>
            </a:endParaRPr>
          </a:p>
          <a:p>
            <a:pPr marL="285750" lvl="1" indent="-285750">
              <a:buFont typeface="Calibri"/>
              <a:buChar char="•"/>
            </a:pPr>
            <a:r>
              <a:rPr lang="en-US" dirty="0"/>
              <a:t>Designated as Green Zone</a:t>
            </a:r>
            <a:endParaRPr lang="en-US" dirty="0">
              <a:cs typeface="Calibri"/>
            </a:endParaRPr>
          </a:p>
          <a:p>
            <a:pPr marL="285750" lvl="1" indent="-285750">
              <a:buFont typeface="Calibri"/>
              <a:buChar char="•"/>
            </a:pPr>
            <a:r>
              <a:rPr lang="en-US" dirty="0"/>
              <a:t>Environmental Justice area</a:t>
            </a:r>
            <a:endParaRPr lang="en-US" dirty="0">
              <a:cs typeface="Calibri"/>
            </a:endParaRPr>
          </a:p>
          <a:p>
            <a:pPr marL="285750" lvl="1" indent="-285750">
              <a:buFont typeface="Calibri"/>
              <a:buChar char="•"/>
            </a:pPr>
            <a:r>
              <a:rPr lang="en-US" i="1" dirty="0"/>
              <a:t>Whatever else County staff want to add re N Watt</a:t>
            </a:r>
            <a:endParaRPr lang="en-US" dirty="0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813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854988" y="10672763"/>
            <a:ext cx="51211163" cy="288067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300" y="41085685"/>
            <a:ext cx="7602389" cy="336155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382827" y="81089405"/>
            <a:ext cx="4117961" cy="4283456"/>
          </a:xfrm>
          <a:prstGeom prst="rect">
            <a:avLst/>
          </a:prstGeom>
        </p:spPr>
        <p:txBody>
          <a:bodyPr/>
          <a:lstStyle/>
          <a:p>
            <a:fld id="{A528DFDD-5200-40E8-9535-9134F22802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1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727D1A-7A86-42B9-90A4-0C76328635C9}"/>
              </a:ext>
            </a:extLst>
          </p:cNvPr>
          <p:cNvSpPr/>
          <p:nvPr userDrawn="1"/>
        </p:nvSpPr>
        <p:spPr>
          <a:xfrm>
            <a:off x="9823938" y="4508825"/>
            <a:ext cx="2269588" cy="2253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995" y="802298"/>
            <a:ext cx="1043985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996" y="3531204"/>
            <a:ext cx="1043985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995" y="329307"/>
            <a:ext cx="6775421" cy="309201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614995" y="3528542"/>
            <a:ext cx="10972800" cy="2662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7A7D04A-6FF7-4F8A-8D14-979424F75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823" y="4862218"/>
            <a:ext cx="3943029" cy="13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5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7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70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7361326-1ED0-4598-91CC-7DC66CC793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064" y="4560788"/>
            <a:ext cx="4773788" cy="1655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25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3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80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0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01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13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9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65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041" y="804519"/>
            <a:ext cx="10948524" cy="10492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041" y="2015732"/>
            <a:ext cx="10948524" cy="3450613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620990" y="1847088"/>
            <a:ext cx="1095336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13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79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3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450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C9378A2-7C13-4FD1-9F3C-40E50538F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159" y="4508825"/>
            <a:ext cx="4703693" cy="1657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53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867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19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32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880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23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041" y="1756130"/>
            <a:ext cx="109687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68" y="3806195"/>
            <a:ext cx="1095262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620269" y="3804985"/>
            <a:ext cx="10952627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741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39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40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2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47" y="804889"/>
            <a:ext cx="10973156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547" y="2010878"/>
            <a:ext cx="5489453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017343"/>
            <a:ext cx="5490371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47032" y="330370"/>
            <a:ext cx="3807821" cy="309201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0584" y="329307"/>
            <a:ext cx="6459831" cy="309201"/>
          </a:xfrm>
        </p:spPr>
        <p:txBody>
          <a:bodyPr/>
          <a:lstStyle/>
          <a:p>
            <a:endParaRPr lang="en-US"/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11060" y="1847088"/>
            <a:ext cx="10975311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1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95" y="804163"/>
            <a:ext cx="10972800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12" y="2019549"/>
            <a:ext cx="5470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12" y="2824269"/>
            <a:ext cx="5470631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1" y="2023003"/>
            <a:ext cx="517543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1" y="2821491"/>
            <a:ext cx="5175433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621712" y="1847088"/>
            <a:ext cx="10972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92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49" y="804519"/>
            <a:ext cx="10976846" cy="10492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612894" y="1847088"/>
            <a:ext cx="1098170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83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64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2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47606A-3AD3-494E-A13B-233F036DC5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7000"/>
          </a:blip>
          <a:stretch>
            <a:fillRect/>
          </a:stretch>
        </p:blipFill>
        <p:spPr>
          <a:xfrm>
            <a:off x="10090060" y="4715095"/>
            <a:ext cx="1826455" cy="18264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087" y="804519"/>
            <a:ext cx="1095661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087" y="2015732"/>
            <a:ext cx="1095661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3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 baseline="0">
          <a:solidFill>
            <a:schemeClr val="accent3"/>
          </a:solidFill>
          <a:effectLst/>
          <a:latin typeface="Raleway ExtraBold" panose="020B09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accent3"/>
          </a:solidFill>
          <a:effectLst/>
          <a:latin typeface="Raleway ExtraBold" panose="020B09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accent3"/>
          </a:solidFill>
          <a:effectLst/>
          <a:latin typeface="Raleway ExtraBold" panose="020B09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accent3"/>
          </a:solidFill>
          <a:effectLst/>
          <a:latin typeface="Raleway ExtraBold" panose="020B09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accent3"/>
          </a:solidFill>
          <a:effectLst/>
          <a:latin typeface="Raleway ExtraBold" panose="020B09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accent3"/>
          </a:solidFill>
          <a:effectLst/>
          <a:latin typeface="Raleway ExtraBold" panose="020B09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bg1"/>
          </a:solidFill>
          <a:effectLst/>
          <a:latin typeface="Raleway ExtraBold" panose="020B09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bg1"/>
          </a:solidFill>
          <a:effectLst/>
          <a:latin typeface="Raleway ExtraBold" panose="020B09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bg1"/>
          </a:solidFill>
          <a:effectLst/>
          <a:latin typeface="Raleway ExtraBold" panose="020B09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bg1"/>
          </a:solidFill>
          <a:effectLst/>
          <a:latin typeface="Raleway ExtraBold" panose="020B09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bg1"/>
          </a:solidFill>
          <a:effectLst/>
          <a:latin typeface="Raleway ExtraBold" panose="020B09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bg1"/>
          </a:solidFill>
          <a:effectLst/>
          <a:latin typeface="Raleway ExtraBold" panose="020B09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1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Raleway ExtraBold" panose="020B09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Raleway ExtraBold" panose="020B09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Raleway ExtraBold" panose="020B09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Raleway ExtraBold" panose="020B09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Raleway ExtraBold" panose="020B09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Raleway ExtraBold" panose="020B09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7.jpe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60B22-23B7-476E-A6E6-D50582ABF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995" y="802298"/>
            <a:ext cx="10625563" cy="254143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Raleway ExtraBold"/>
              </a:rPr>
              <a:t>Infrastructure investments to spur climate-friendly housing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3B32F-02F1-4D25-8840-834DDB582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SaCRAMENTO</a:t>
            </a:r>
            <a:r>
              <a:rPr lang="en-US" dirty="0"/>
              <a:t> AREA COUNCIL OF GOVERNMENTS</a:t>
            </a:r>
          </a:p>
        </p:txBody>
      </p:sp>
    </p:spTree>
    <p:extLst>
      <p:ext uri="{BB962C8B-B14F-4D97-AF65-F5344CB8AC3E}">
        <p14:creationId xmlns:p14="http://schemas.microsoft.com/office/powerpoint/2010/main" val="21170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A52748-92A1-4564-9139-27857F78D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8" y="0"/>
            <a:ext cx="121851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664F-D6C2-4C84-BBBD-2C17A053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87" y="309035"/>
            <a:ext cx="10948524" cy="1049235"/>
          </a:xfrm>
          <a:effectLst>
            <a:outerShdw blurRad="50800" dist="38100" dir="2700000" algn="tl" rotWithShape="0">
              <a:prstClr val="black">
                <a:alpha val="66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Raleway ExtraBold"/>
              </a:rPr>
              <a:t>Example - North Watt Funding Needs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B3EC0-955F-4D19-88F7-76DE5956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87" y="833652"/>
            <a:ext cx="10948524" cy="3450613"/>
          </a:xfrm>
          <a:effectLst>
            <a:outerShdw blurRad="50800"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latin typeface="Raleway ExtraBold"/>
              </a:rPr>
              <a:t>Sewer infrastructure resizing</a:t>
            </a:r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latin typeface="Raleway ExtraBold"/>
              </a:rPr>
              <a:t>Property acquisition</a:t>
            </a: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latin typeface="Raleway ExtraBold"/>
              </a:rPr>
              <a:t>Safe closure of wells and septic systems</a:t>
            </a:r>
          </a:p>
          <a:p>
            <a:pPr>
              <a:lnSpc>
                <a:spcPct val="100000"/>
              </a:lnSpc>
            </a:pP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2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D5241-5D18-4912-8F7C-924DA8334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56" y="309994"/>
            <a:ext cx="11887633" cy="6686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6474A-246A-4199-9A07-C90C1BDD9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2" y="5440740"/>
            <a:ext cx="3398024" cy="1342032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8F791819-3A9A-4318-9254-8E860B4B328F}"/>
              </a:ext>
            </a:extLst>
          </p:cNvPr>
          <p:cNvSpPr txBox="1">
            <a:spLocks/>
          </p:cNvSpPr>
          <p:nvPr/>
        </p:nvSpPr>
        <p:spPr>
          <a:xfrm>
            <a:off x="1411697" y="306825"/>
            <a:ext cx="10587494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Key Factors Contributing to 19% GHG Reduction</a:t>
            </a:r>
          </a:p>
        </p:txBody>
      </p:sp>
    </p:spTree>
    <p:extLst>
      <p:ext uri="{BB962C8B-B14F-4D97-AF65-F5344CB8AC3E}">
        <p14:creationId xmlns:p14="http://schemas.microsoft.com/office/powerpoint/2010/main" val="401359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semap">
            <a:extLst>
              <a:ext uri="{FF2B5EF4-FFF2-40B4-BE49-F238E27FC236}">
                <a16:creationId xmlns:a16="http://schemas.microsoft.com/office/drawing/2014/main" id="{848DB9B9-A4CD-4C07-864A-39ABCBC8E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white base">
            <a:extLst>
              <a:ext uri="{FF2B5EF4-FFF2-40B4-BE49-F238E27FC236}">
                <a16:creationId xmlns:a16="http://schemas.microsoft.com/office/drawing/2014/main" id="{8E46C2C6-7FF2-4461-937E-5986EBF6295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ural res" hidden="1">
            <a:extLst>
              <a:ext uri="{FF2B5EF4-FFF2-40B4-BE49-F238E27FC236}">
                <a16:creationId xmlns:a16="http://schemas.microsoft.com/office/drawing/2014/main" id="{2AC7AB1E-D6E4-46B4-8BF3-B94996419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ag-forest" hidden="1">
            <a:extLst>
              <a:ext uri="{FF2B5EF4-FFF2-40B4-BE49-F238E27FC236}">
                <a16:creationId xmlns:a16="http://schemas.microsoft.com/office/drawing/2014/main" id="{B8BF5CDF-5778-4097-9EFC-67BA4F43B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new growth" hidden="1">
            <a:extLst>
              <a:ext uri="{FF2B5EF4-FFF2-40B4-BE49-F238E27FC236}">
                <a16:creationId xmlns:a16="http://schemas.microsoft.com/office/drawing/2014/main" id="{4D6FC1DF-9A9D-4D36-810D-5FE258A7A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established" hidden="1">
            <a:extLst>
              <a:ext uri="{FF2B5EF4-FFF2-40B4-BE49-F238E27FC236}">
                <a16:creationId xmlns:a16="http://schemas.microsoft.com/office/drawing/2014/main" id="{74E0ACA4-8590-4095-A476-53201051C2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centers corridors" hidden="1">
            <a:extLst>
              <a:ext uri="{FF2B5EF4-FFF2-40B4-BE49-F238E27FC236}">
                <a16:creationId xmlns:a16="http://schemas.microsoft.com/office/drawing/2014/main" id="{05A1B2AD-4604-4628-B562-130B3978B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green means go infill" hidden="1">
            <a:extLst>
              <a:ext uri="{FF2B5EF4-FFF2-40B4-BE49-F238E27FC236}">
                <a16:creationId xmlns:a16="http://schemas.microsoft.com/office/drawing/2014/main" id="{E4342DEB-3F8B-4193-8490-826A5204A9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city county fill" hidden="1">
            <a:extLst>
              <a:ext uri="{FF2B5EF4-FFF2-40B4-BE49-F238E27FC236}">
                <a16:creationId xmlns:a16="http://schemas.microsoft.com/office/drawing/2014/main" id="{D98709D3-53DA-4B58-A55B-4015516CF350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2040 VMT">
            <a:extLst>
              <a:ext uri="{FF2B5EF4-FFF2-40B4-BE49-F238E27FC236}">
                <a16:creationId xmlns:a16="http://schemas.microsoft.com/office/drawing/2014/main" id="{F38C8CFE-39E9-43AE-9473-37BEB19A82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2016 VMT" hidden="1">
            <a:extLst>
              <a:ext uri="{FF2B5EF4-FFF2-40B4-BE49-F238E27FC236}">
                <a16:creationId xmlns:a16="http://schemas.microsoft.com/office/drawing/2014/main" id="{C22A1505-9897-43F6-8119-E70BA59436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GMG outline" hidden="1">
            <a:extLst>
              <a:ext uri="{FF2B5EF4-FFF2-40B4-BE49-F238E27FC236}">
                <a16:creationId xmlns:a16="http://schemas.microsoft.com/office/drawing/2014/main" id="{878BE006-C783-40A8-BA6B-9E57D032A2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city county boundaries">
            <a:extLst>
              <a:ext uri="{FF2B5EF4-FFF2-40B4-BE49-F238E27FC236}">
                <a16:creationId xmlns:a16="http://schemas.microsoft.com/office/drawing/2014/main" id="{9F6CB16A-328D-44C9-95F4-34706C9B49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highways">
            <a:extLst>
              <a:ext uri="{FF2B5EF4-FFF2-40B4-BE49-F238E27FC236}">
                <a16:creationId xmlns:a16="http://schemas.microsoft.com/office/drawing/2014/main" id="{9B836DAD-7F3C-43DD-9D3C-5267DC7F8F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city county names">
            <a:extLst>
              <a:ext uri="{FF2B5EF4-FFF2-40B4-BE49-F238E27FC236}">
                <a16:creationId xmlns:a16="http://schemas.microsoft.com/office/drawing/2014/main" id="{5807B734-2781-407A-A2F3-1FD2E8CBC9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C6C0103-C8A5-4ECF-9B62-8E7F5B3B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2040</a:t>
            </a:r>
          </a:p>
        </p:txBody>
      </p:sp>
    </p:spTree>
    <p:extLst>
      <p:ext uri="{BB962C8B-B14F-4D97-AF65-F5344CB8AC3E}">
        <p14:creationId xmlns:p14="http://schemas.microsoft.com/office/powerpoint/2010/main" val="245484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8656-CCE2-4D78-BBC7-B84552D2CA97}"/>
              </a:ext>
            </a:extLst>
          </p:cNvPr>
          <p:cNvSpPr txBox="1">
            <a:spLocks/>
          </p:cNvSpPr>
          <p:nvPr/>
        </p:nvSpPr>
        <p:spPr>
          <a:xfrm>
            <a:off x="1152231" y="560315"/>
            <a:ext cx="6207794" cy="18748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bg1"/>
                </a:solidFill>
                <a:effectLst/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7B50CDF-12EE-4985-9E00-FB3132CC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E74BF426-47CD-4E4D-904E-A92E55A17CEE}"/>
              </a:ext>
            </a:extLst>
          </p:cNvPr>
          <p:cNvSpPr txBox="1">
            <a:spLocks/>
          </p:cNvSpPr>
          <p:nvPr/>
        </p:nvSpPr>
        <p:spPr>
          <a:xfrm>
            <a:off x="723671" y="1164737"/>
            <a:ext cx="11568856" cy="6566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latin typeface="Raleway ExtraBold"/>
              </a:rPr>
              <a:t>Barriers to development in infill areas in the Sacramento region</a:t>
            </a:r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6C9140B-F539-48CA-8310-9C922461E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608975"/>
              </p:ext>
            </p:extLst>
          </p:nvPr>
        </p:nvGraphicFramePr>
        <p:xfrm>
          <a:off x="0" y="1711961"/>
          <a:ext cx="12191999" cy="493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876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5FDD694-1700-4198-86A2-BC0E46AA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0"/>
            <a:ext cx="11022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99505-13C9-4C97-BC3D-FEFA2D9CB100}"/>
              </a:ext>
            </a:extLst>
          </p:cNvPr>
          <p:cNvSpPr txBox="1"/>
          <p:nvPr/>
        </p:nvSpPr>
        <p:spPr>
          <a:xfrm>
            <a:off x="167780" y="109057"/>
            <a:ext cx="209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Means Go</a:t>
            </a:r>
          </a:p>
          <a:p>
            <a:r>
              <a:rPr lang="en-US" dirty="0"/>
              <a:t>Funding Categories</a:t>
            </a:r>
          </a:p>
        </p:txBody>
      </p:sp>
    </p:spTree>
    <p:extLst>
      <p:ext uri="{BB962C8B-B14F-4D97-AF65-F5344CB8AC3E}">
        <p14:creationId xmlns:p14="http://schemas.microsoft.com/office/powerpoint/2010/main" val="127787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CCB6-8482-419E-5E17-94D51296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912E9C6-6258-9151-A3A6-086E304FE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042" y="220750"/>
            <a:ext cx="9466592" cy="6322925"/>
          </a:xfrm>
        </p:spPr>
      </p:pic>
    </p:spTree>
    <p:extLst>
      <p:ext uri="{BB962C8B-B14F-4D97-AF65-F5344CB8AC3E}">
        <p14:creationId xmlns:p14="http://schemas.microsoft.com/office/powerpoint/2010/main" val="155341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semap">
            <a:extLst>
              <a:ext uri="{FF2B5EF4-FFF2-40B4-BE49-F238E27FC236}">
                <a16:creationId xmlns:a16="http://schemas.microsoft.com/office/drawing/2014/main" id="{05FE80BA-B8C2-4AD3-A9E0-B9B6803F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7B1F2-768D-49FF-9F63-A3E45F622C7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een means go infill">
            <a:extLst>
              <a:ext uri="{FF2B5EF4-FFF2-40B4-BE49-F238E27FC236}">
                <a16:creationId xmlns:a16="http://schemas.microsoft.com/office/drawing/2014/main" id="{B2E4C541-705B-4470-8C7D-82205147B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ity county boundaries">
            <a:extLst>
              <a:ext uri="{FF2B5EF4-FFF2-40B4-BE49-F238E27FC236}">
                <a16:creationId xmlns:a16="http://schemas.microsoft.com/office/drawing/2014/main" id="{6428B480-63B2-4EF1-BB8D-366DAD22B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ity county names">
            <a:extLst>
              <a:ext uri="{FF2B5EF4-FFF2-40B4-BE49-F238E27FC236}">
                <a16:creationId xmlns:a16="http://schemas.microsoft.com/office/drawing/2014/main" id="{04124437-67DB-4067-8779-0D175E270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highways">
            <a:extLst>
              <a:ext uri="{FF2B5EF4-FFF2-40B4-BE49-F238E27FC236}">
                <a16:creationId xmlns:a16="http://schemas.microsoft.com/office/drawing/2014/main" id="{B294CDED-648F-4EA4-B8D5-4ED5E33AD3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AFAC44-20CF-4EC5-9FED-33660F6CB1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610" y="421105"/>
            <a:ext cx="3143250" cy="1090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A7359D-531C-4CF4-95A4-DAC3DA3E0E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9593" y="4830678"/>
            <a:ext cx="2175129" cy="1735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147B9-A7A1-4951-B2A5-F23DBF1F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4" y="1624328"/>
            <a:ext cx="3478068" cy="10376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latin typeface="Raleway ExtraBold"/>
              </a:rPr>
              <a:t>Example Areas</a:t>
            </a:r>
            <a:br>
              <a:rPr lang="en-US">
                <a:solidFill>
                  <a:schemeClr val="accent1"/>
                </a:solidFill>
                <a:latin typeface="Raleway ExtraBold"/>
              </a:rPr>
            </a:br>
            <a:r>
              <a:rPr lang="en-US">
                <a:solidFill>
                  <a:schemeClr val="accent1"/>
                </a:solidFill>
                <a:latin typeface="Raleway ExtraBold"/>
              </a:rPr>
              <a:t>for Investment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GIS map" hidden="1">
            <a:extLst>
              <a:ext uri="{FF2B5EF4-FFF2-40B4-BE49-F238E27FC236}">
                <a16:creationId xmlns:a16="http://schemas.microsoft.com/office/drawing/2014/main" id="{E3A73305-26BF-439B-B09E-FE5416D33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-171883" y="269712"/>
            <a:ext cx="4367462" cy="6749716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5CD3CC-6DD7-4B87-99DE-605214FD98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5397" y="1170688"/>
            <a:ext cx="172330" cy="22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D696AA-7655-4499-86F7-BC7320F551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8692" y="1282223"/>
            <a:ext cx="172330" cy="22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4C58D6-C358-461A-89B6-8E3D6FC956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4857" y="1511813"/>
            <a:ext cx="172330" cy="223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E3288F-5F4C-407A-9DDE-6072001503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5397" y="3705425"/>
            <a:ext cx="172330" cy="2230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7115FA-08A8-4C70-8C86-EC0980B163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0637" y="4373458"/>
            <a:ext cx="172330" cy="22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816297-0227-4B92-BB03-DB21411730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6554" y="4261922"/>
            <a:ext cx="172330" cy="2230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2B76DA-4589-473D-B73C-1BF4F20177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7187" y="4204303"/>
            <a:ext cx="172330" cy="2230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CB089D-C39A-46FE-8037-714A23F48C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9517" y="4150386"/>
            <a:ext cx="172330" cy="2230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2B4ED7-51A1-49B4-A5B4-322BC6223D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6584" y="4468659"/>
            <a:ext cx="172330" cy="22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29B7C9-5F48-4A2C-8ECD-99BF5FC23F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4329" y="5055311"/>
            <a:ext cx="172330" cy="223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7976A5-BDF4-406A-9BCF-6006AA9F83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7768" y="4607607"/>
            <a:ext cx="172330" cy="2230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3F6DEF-937C-4694-A690-4D61714035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8400" y="4236382"/>
            <a:ext cx="172330" cy="2230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3F63DF-17B6-4800-9F94-23E6271372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345" y="4301305"/>
            <a:ext cx="172330" cy="2230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12C59C-888A-4268-AF3F-2BB93F51B5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1161" y="3823624"/>
            <a:ext cx="172330" cy="2230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6BD9B4-8CD3-48C3-922F-2AFB9FA7CE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8549" y="3969784"/>
            <a:ext cx="172330" cy="22307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CD4134-5423-476B-9325-D00DD58979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7506" y="4141504"/>
            <a:ext cx="172330" cy="2230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C22323C-B373-4F72-ABAF-8E8AE9D96A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5318" y="3369776"/>
            <a:ext cx="172330" cy="22307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8A9E921-9062-44D9-9039-A9D56C0BA2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8549" y="3102188"/>
            <a:ext cx="172330" cy="2230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2A8F096-2FFB-46B5-9581-CE3F074E00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3691" y="2990652"/>
            <a:ext cx="172330" cy="22307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7B86C81-2C8F-45C5-BF7B-55FCAA9AD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8783" y="2550482"/>
            <a:ext cx="172330" cy="2230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D71D26-EF7F-42E9-82FC-EEC54842C9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9924" y="663741"/>
            <a:ext cx="172330" cy="2230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9CA24C-CA8A-4BED-A368-9660A6CFB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5057" y="3411383"/>
            <a:ext cx="172330" cy="2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5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ey state" hidden="1">
            <a:extLst>
              <a:ext uri="{FF2B5EF4-FFF2-40B4-BE49-F238E27FC236}">
                <a16:creationId xmlns:a16="http://schemas.microsoft.com/office/drawing/2014/main" id="{6E346B09-53BC-4F56-8776-4353E0E63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ey regional" hidden="1">
            <a:extLst>
              <a:ext uri="{FF2B5EF4-FFF2-40B4-BE49-F238E27FC236}">
                <a16:creationId xmlns:a16="http://schemas.microsoft.com/office/drawing/2014/main" id="{AB114F9E-9494-400A-81FA-551FA0791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ey local" hidden="1">
            <a:extLst>
              <a:ext uri="{FF2B5EF4-FFF2-40B4-BE49-F238E27FC236}">
                <a16:creationId xmlns:a16="http://schemas.microsoft.com/office/drawing/2014/main" id="{E256C03F-76E7-4A28-B0EB-58769724F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2CD3B-FB59-4AF4-9585-2CC51DEFBB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2476" y="1059342"/>
            <a:ext cx="3334109" cy="1049337"/>
          </a:xfrm>
        </p:spPr>
        <p:txBody>
          <a:bodyPr/>
          <a:lstStyle/>
          <a:p>
            <a:r>
              <a:rPr lang="en-US"/>
              <a:t>Local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4E16F-6CE7-4EF4-8E71-EA08986417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2476" y="1912403"/>
            <a:ext cx="3334109" cy="41740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4"/>
                </a:solidFill>
                <a:latin typeface="Raleway ExtraBold"/>
              </a:rPr>
              <a:t>Update zoning codes and local ordinances</a:t>
            </a:r>
          </a:p>
          <a:p>
            <a:r>
              <a:rPr lang="en-US">
                <a:solidFill>
                  <a:schemeClr val="accent4"/>
                </a:solidFill>
                <a:latin typeface="Raleway ExtraBold"/>
              </a:rPr>
              <a:t>Streamline permitting process</a:t>
            </a:r>
          </a:p>
          <a:p>
            <a:r>
              <a:rPr lang="en-US">
                <a:solidFill>
                  <a:schemeClr val="accent4"/>
                </a:solidFill>
                <a:latin typeface="Raleway ExtraBold"/>
              </a:rPr>
              <a:t>Lower or waive impact fees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BF36EC-880E-4189-BE10-BB1D968DF94F}"/>
              </a:ext>
            </a:extLst>
          </p:cNvPr>
          <p:cNvSpPr txBox="1">
            <a:spLocks/>
          </p:cNvSpPr>
          <p:nvPr/>
        </p:nvSpPr>
        <p:spPr>
          <a:xfrm>
            <a:off x="4257136" y="1059342"/>
            <a:ext cx="3334109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SACOG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4F95BC7-B51A-41EB-8700-A9888092B0A4}"/>
              </a:ext>
            </a:extLst>
          </p:cNvPr>
          <p:cNvSpPr txBox="1">
            <a:spLocks/>
          </p:cNvSpPr>
          <p:nvPr/>
        </p:nvSpPr>
        <p:spPr>
          <a:xfrm>
            <a:off x="4257136" y="1912403"/>
            <a:ext cx="3334109" cy="4705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  <a:latin typeface="Raleway ExtraBold"/>
              </a:rPr>
              <a:t>Fund corridor planning</a:t>
            </a:r>
          </a:p>
          <a:p>
            <a:r>
              <a:rPr lang="en-US">
                <a:solidFill>
                  <a:schemeClr val="accent4"/>
                </a:solidFill>
                <a:latin typeface="Raleway ExtraBold"/>
              </a:rPr>
              <a:t>Fund local transportation plans and projects in </a:t>
            </a:r>
            <a:br>
              <a:rPr lang="en-US"/>
            </a:br>
            <a:r>
              <a:rPr lang="en-US">
                <a:solidFill>
                  <a:schemeClr val="accent4"/>
                </a:solidFill>
                <a:latin typeface="Raleway ExtraBold"/>
              </a:rPr>
              <a:t> “Green Zones”</a:t>
            </a:r>
          </a:p>
          <a:p>
            <a:r>
              <a:rPr lang="en-US">
                <a:solidFill>
                  <a:schemeClr val="accent4"/>
                </a:solidFill>
                <a:latin typeface="Raleway ExtraBold"/>
              </a:rPr>
              <a:t>Support for Civic Lab smart mobility and commercial corridor project implementation  </a:t>
            </a:r>
          </a:p>
          <a:p>
            <a:r>
              <a:rPr lang="en-US">
                <a:solidFill>
                  <a:schemeClr val="accent4"/>
                </a:solidFill>
                <a:latin typeface="Raleway ExtraBold"/>
              </a:rPr>
              <a:t>2020 Commercial Corridors Task Force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  <a:latin typeface="Raleway ExtraBold"/>
              </a:rPr>
              <a:t>Create Housing Toolkit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D7FBCD1-EBF2-472E-B534-F24E2E7A7535}"/>
              </a:ext>
            </a:extLst>
          </p:cNvPr>
          <p:cNvSpPr txBox="1">
            <a:spLocks/>
          </p:cNvSpPr>
          <p:nvPr/>
        </p:nvSpPr>
        <p:spPr>
          <a:xfrm>
            <a:off x="7907774" y="1059342"/>
            <a:ext cx="3334109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State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72D901-ADFE-4F87-9D9B-C6A13CF9275E}"/>
              </a:ext>
            </a:extLst>
          </p:cNvPr>
          <p:cNvSpPr txBox="1">
            <a:spLocks/>
          </p:cNvSpPr>
          <p:nvPr/>
        </p:nvSpPr>
        <p:spPr>
          <a:xfrm>
            <a:off x="7907774" y="1912403"/>
            <a:ext cx="3334109" cy="41740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  <a:latin typeface="Raleway ExtraBold"/>
              </a:rPr>
              <a:t>Add a regional component to state funding programs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  <a:latin typeface="Raleway ExtraBold"/>
              </a:rPr>
              <a:t>Fund programs to accelerate infill development</a:t>
            </a: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419105-723C-4999-B1A2-2AF5F0D54793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612476" y="1584011"/>
            <a:ext cx="31373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05ED89-15A8-4FF1-B994-2EB16A0F3AC5}"/>
              </a:ext>
            </a:extLst>
          </p:cNvPr>
          <p:cNvCxnSpPr>
            <a:cxnSpLocks/>
          </p:cNvCxnSpPr>
          <p:nvPr/>
        </p:nvCxnSpPr>
        <p:spPr>
          <a:xfrm>
            <a:off x="4257136" y="1584011"/>
            <a:ext cx="31373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EC68BF-708B-4EB3-BA54-23DAEE37C707}"/>
              </a:ext>
            </a:extLst>
          </p:cNvPr>
          <p:cNvCxnSpPr>
            <a:cxnSpLocks/>
          </p:cNvCxnSpPr>
          <p:nvPr/>
        </p:nvCxnSpPr>
        <p:spPr>
          <a:xfrm>
            <a:off x="7907774" y="1584011"/>
            <a:ext cx="31373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97B2DA1-4DC9-4B79-BF35-14130D489E17}"/>
              </a:ext>
            </a:extLst>
          </p:cNvPr>
          <p:cNvSpPr txBox="1"/>
          <p:nvPr/>
        </p:nvSpPr>
        <p:spPr>
          <a:xfrm>
            <a:off x="9645317" y="6544827"/>
            <a:ext cx="2430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accent3"/>
                </a:solidFill>
                <a:latin typeface="Raleway Light" panose="020B0403030101060003" pitchFamily="34" charset="0"/>
              </a:rPr>
              <a:t>Examples for illustrative purposes only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30D51258-E7D4-47B7-848B-30121651688A}"/>
              </a:ext>
            </a:extLst>
          </p:cNvPr>
          <p:cNvSpPr txBox="1">
            <a:spLocks/>
          </p:cNvSpPr>
          <p:nvPr/>
        </p:nvSpPr>
        <p:spPr>
          <a:xfrm>
            <a:off x="146398" y="125646"/>
            <a:ext cx="11568856" cy="656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accent3"/>
                </a:solidFill>
                <a:effectLst/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en-US" sz="4000">
                <a:latin typeface="Raleway ExtraBold"/>
              </a:rPr>
              <a:t>A Regional Partnership</a:t>
            </a:r>
            <a:endParaRPr lang="en-US" sz="4000" err="1"/>
          </a:p>
        </p:txBody>
      </p:sp>
    </p:spTree>
    <p:extLst>
      <p:ext uri="{BB962C8B-B14F-4D97-AF65-F5344CB8AC3E}">
        <p14:creationId xmlns:p14="http://schemas.microsoft.com/office/powerpoint/2010/main" val="153781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EA66-EBCF-8F66-6572-2C48C143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 ExtraBold"/>
              </a:rPr>
              <a:t>Sacramento County's Five Green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9FA2-95D6-DCA6-EFA2-22A01437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732" y="2273667"/>
            <a:ext cx="4822535" cy="4147564"/>
          </a:xfrm>
        </p:spPr>
        <p:txBody>
          <a:bodyPr>
            <a:normAutofit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en-US">
                <a:latin typeface="Raleway ExtraBold"/>
              </a:rPr>
              <a:t>Board adopted Green Zones in November 2020</a:t>
            </a:r>
          </a:p>
          <a:p>
            <a:pPr marL="285750" indent="-285750">
              <a:buFont typeface="Arial,Sans-Serif" panose="020B0604020202020204" pitchFamily="34" charset="0"/>
            </a:pPr>
            <a:r>
              <a:rPr lang="en-US">
                <a:latin typeface="Raleway ExtraBold"/>
              </a:rPr>
              <a:t>Planning staff developed Green Zones based on known infill priorities, Environmental Justice communities, and previous planning work completed.</a:t>
            </a:r>
          </a:p>
          <a:p>
            <a:r>
              <a:rPr lang="en-US">
                <a:latin typeface="Raleway ExtraBold"/>
              </a:rPr>
              <a:t>Intent: Focus investment and prioritization efforts</a:t>
            </a:r>
            <a:endParaRPr lang="en-US"/>
          </a:p>
        </p:txBody>
      </p:sp>
      <p:pic>
        <p:nvPicPr>
          <p:cNvPr id="4" name="Picture 4" descr="Diagram, map&#10;&#10;Description automatically generated">
            <a:extLst>
              <a:ext uri="{FF2B5EF4-FFF2-40B4-BE49-F238E27FC236}">
                <a16:creationId xmlns:a16="http://schemas.microsoft.com/office/drawing/2014/main" id="{A96C19E4-BC19-C904-9AE0-7CCCEAB72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1" y="1883056"/>
            <a:ext cx="3872088" cy="50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66740"/>
      </p:ext>
    </p:extLst>
  </p:cSld>
  <p:clrMapOvr>
    <a:masterClrMapping/>
  </p:clrMapOvr>
</p:sld>
</file>

<file path=ppt/theme/theme1.xml><?xml version="1.0" encoding="utf-8"?>
<a:theme xmlns:a="http://schemas.openxmlformats.org/drawingml/2006/main" name="3_Gallery">
  <a:themeElements>
    <a:clrScheme name="Green Means Go">
      <a:dk1>
        <a:srgbClr val="000000"/>
      </a:dk1>
      <a:lt1>
        <a:sysClr val="window" lastClr="FFFFFF"/>
      </a:lt1>
      <a:dk2>
        <a:srgbClr val="414141"/>
      </a:dk2>
      <a:lt2>
        <a:srgbClr val="D1D3D4"/>
      </a:lt2>
      <a:accent1>
        <a:srgbClr val="F7941E"/>
      </a:accent1>
      <a:accent2>
        <a:srgbClr val="FFC541"/>
      </a:accent2>
      <a:accent3>
        <a:srgbClr val="017145"/>
      </a:accent3>
      <a:accent4>
        <a:srgbClr val="26A44A"/>
      </a:accent4>
      <a:accent5>
        <a:srgbClr val="52ACA3"/>
      </a:accent5>
      <a:accent6>
        <a:srgbClr val="D7EACA"/>
      </a:accent6>
      <a:hlink>
        <a:srgbClr val="808285"/>
      </a:hlink>
      <a:folHlink>
        <a:srgbClr val="F7941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2_Gallery">
  <a:themeElements>
    <a:clrScheme name="Green Means Go">
      <a:dk1>
        <a:srgbClr val="000000"/>
      </a:dk1>
      <a:lt1>
        <a:sysClr val="window" lastClr="FFFFFF"/>
      </a:lt1>
      <a:dk2>
        <a:srgbClr val="414141"/>
      </a:dk2>
      <a:lt2>
        <a:srgbClr val="D1D3D4"/>
      </a:lt2>
      <a:accent1>
        <a:srgbClr val="F7941E"/>
      </a:accent1>
      <a:accent2>
        <a:srgbClr val="FFC541"/>
      </a:accent2>
      <a:accent3>
        <a:srgbClr val="017145"/>
      </a:accent3>
      <a:accent4>
        <a:srgbClr val="26A44A"/>
      </a:accent4>
      <a:accent5>
        <a:srgbClr val="52ACA3"/>
      </a:accent5>
      <a:accent6>
        <a:srgbClr val="D7EACA"/>
      </a:accent6>
      <a:hlink>
        <a:srgbClr val="808285"/>
      </a:hlink>
      <a:folHlink>
        <a:srgbClr val="F7941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Gallery">
  <a:themeElements>
    <a:clrScheme name="Green Means Go">
      <a:dk1>
        <a:srgbClr val="000000"/>
      </a:dk1>
      <a:lt1>
        <a:sysClr val="window" lastClr="FFFFFF"/>
      </a:lt1>
      <a:dk2>
        <a:srgbClr val="414141"/>
      </a:dk2>
      <a:lt2>
        <a:srgbClr val="D1D3D4"/>
      </a:lt2>
      <a:accent1>
        <a:srgbClr val="F7941E"/>
      </a:accent1>
      <a:accent2>
        <a:srgbClr val="FFC541"/>
      </a:accent2>
      <a:accent3>
        <a:srgbClr val="017145"/>
      </a:accent3>
      <a:accent4>
        <a:srgbClr val="26A44A"/>
      </a:accent4>
      <a:accent5>
        <a:srgbClr val="52ACA3"/>
      </a:accent5>
      <a:accent6>
        <a:srgbClr val="D7EACA"/>
      </a:accent6>
      <a:hlink>
        <a:srgbClr val="808285"/>
      </a:hlink>
      <a:folHlink>
        <a:srgbClr val="F7941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5F664B300EF48AC6913D39B6E1A46" ma:contentTypeVersion="12" ma:contentTypeDescription="Create a new document." ma:contentTypeScope="" ma:versionID="a15abe2fb550cd42d44e440aa6726717">
  <xsd:schema xmlns:xsd="http://www.w3.org/2001/XMLSchema" xmlns:xs="http://www.w3.org/2001/XMLSchema" xmlns:p="http://schemas.microsoft.com/office/2006/metadata/properties" xmlns:ns3="5609fc55-b82d-4750-bab2-948f8afdbab8" xmlns:ns4="95502385-4920-40cd-8a13-5e6a5fa3bda0" targetNamespace="http://schemas.microsoft.com/office/2006/metadata/properties" ma:root="true" ma:fieldsID="da2abab0737ac1b44eb6d54c8ae0d456" ns3:_="" ns4:_="">
    <xsd:import namespace="5609fc55-b82d-4750-bab2-948f8afdbab8"/>
    <xsd:import namespace="95502385-4920-40cd-8a13-5e6a5fa3bd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9fc55-b82d-4750-bab2-948f8afdba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02385-4920-40cd-8a13-5e6a5fa3bd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502385-4920-40cd-8a13-5e6a5fa3bda0">
      <UserInfo>
        <DisplayName>Christina Lokke</DisplayName>
        <AccountId>6</AccountId>
        <AccountType/>
      </UserInfo>
      <UserInfo>
        <DisplayName>Rene Garcia</DisplayName>
        <AccountId>33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A3D5F2-363F-4D14-A837-D2A6976CE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9fc55-b82d-4750-bab2-948f8afdbab8"/>
    <ds:schemaRef ds:uri="95502385-4920-40cd-8a13-5e6a5fa3b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224172-86C2-474A-A7BB-34F1A898F2E8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95502385-4920-40cd-8a13-5e6a5fa3bda0"/>
    <ds:schemaRef ds:uri="http://purl.org/dc/dcmitype/"/>
    <ds:schemaRef ds:uri="http://purl.org/dc/terms/"/>
    <ds:schemaRef ds:uri="http://schemas.openxmlformats.org/package/2006/metadata/core-properties"/>
    <ds:schemaRef ds:uri="5609fc55-b82d-4750-bab2-948f8afdbab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555C5CA-775A-4CA2-BECD-DABD434150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452</TotalTime>
  <Words>244</Words>
  <Application>Microsoft Macintosh PowerPoint</Application>
  <PresentationFormat>Widescreen</PresentationFormat>
  <Paragraphs>51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Arial,Sans-Serif</vt:lpstr>
      <vt:lpstr>Calibri</vt:lpstr>
      <vt:lpstr>Gill Sans MT</vt:lpstr>
      <vt:lpstr>Raleway ExtraBold</vt:lpstr>
      <vt:lpstr>Raleway Light</vt:lpstr>
      <vt:lpstr>3_Gallery</vt:lpstr>
      <vt:lpstr>2_Gallery</vt:lpstr>
      <vt:lpstr>1_Gallery</vt:lpstr>
      <vt:lpstr>Infrastructure investments to spur climate-friendly housing</vt:lpstr>
      <vt:lpstr>PowerPoint Presentation</vt:lpstr>
      <vt:lpstr>2040</vt:lpstr>
      <vt:lpstr>PowerPoint Presentation</vt:lpstr>
      <vt:lpstr>PowerPoint Presentation</vt:lpstr>
      <vt:lpstr>PowerPoint Presentation</vt:lpstr>
      <vt:lpstr>Example Areas for Investment</vt:lpstr>
      <vt:lpstr>Local</vt:lpstr>
      <vt:lpstr>Sacramento County's Five Green Zones</vt:lpstr>
      <vt:lpstr>Example - North Watt Funding Needs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 Tendick</dc:creator>
  <cp:lastModifiedBy>James Corless</cp:lastModifiedBy>
  <cp:revision>12</cp:revision>
  <cp:lastPrinted>2019-12-02T16:35:37Z</cp:lastPrinted>
  <dcterms:created xsi:type="dcterms:W3CDTF">2019-02-06T18:25:16Z</dcterms:created>
  <dcterms:modified xsi:type="dcterms:W3CDTF">2023-04-04T05:08:21Z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0x0101005055F664B300EF48AC6913D39B6E1A46</vt:lpwstr>
  </property>
  <property fmtid="{D5CDD505-2E9C-101B-9397-08002B2CF9AE}" pid="3" name="AuthorIds_UIVersion_512">
    <vt:lpwstr>16</vt:lpwstr>
  </property>
</Properties>
</file>