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3" r:id="rId3"/>
    <p:sldMasterId id="2147483705" r:id="rId4"/>
    <p:sldMasterId id="2147483717" r:id="rId5"/>
    <p:sldMasterId id="2147483729" r:id="rId6"/>
  </p:sldMasterIdLst>
  <p:notesMasterIdLst>
    <p:notesMasterId r:id="rId52"/>
  </p:notesMasterIdLst>
  <p:sldIdLst>
    <p:sldId id="344" r:id="rId7"/>
    <p:sldId id="345" r:id="rId8"/>
    <p:sldId id="337" r:id="rId9"/>
    <p:sldId id="317" r:id="rId10"/>
    <p:sldId id="340" r:id="rId11"/>
    <p:sldId id="332" r:id="rId12"/>
    <p:sldId id="282" r:id="rId13"/>
    <p:sldId id="325" r:id="rId14"/>
    <p:sldId id="326" r:id="rId15"/>
    <p:sldId id="341" r:id="rId16"/>
    <p:sldId id="339" r:id="rId17"/>
    <p:sldId id="331" r:id="rId18"/>
    <p:sldId id="342" r:id="rId19"/>
    <p:sldId id="268" r:id="rId20"/>
    <p:sldId id="321" r:id="rId21"/>
    <p:sldId id="346" r:id="rId22"/>
    <p:sldId id="376" r:id="rId23"/>
    <p:sldId id="377" r:id="rId24"/>
    <p:sldId id="378" r:id="rId25"/>
    <p:sldId id="379" r:id="rId26"/>
    <p:sldId id="380" r:id="rId27"/>
    <p:sldId id="352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364" r:id="rId40"/>
    <p:sldId id="365" r:id="rId41"/>
    <p:sldId id="366" r:id="rId42"/>
    <p:sldId id="367" r:id="rId43"/>
    <p:sldId id="368" r:id="rId44"/>
    <p:sldId id="369" r:id="rId45"/>
    <p:sldId id="370" r:id="rId46"/>
    <p:sldId id="371" r:id="rId47"/>
    <p:sldId id="372" r:id="rId48"/>
    <p:sldId id="373" r:id="rId49"/>
    <p:sldId id="374" r:id="rId50"/>
    <p:sldId id="375" r:id="rId51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 Ansell" initials="PA" lastIdx="10" clrIdx="0">
    <p:extLst/>
  </p:cmAuthor>
  <p:cmAuthor id="2" name="Phil Ansell" initials="PA [2]" lastIdx="1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E6AF00"/>
    <a:srgbClr val="4C1845"/>
    <a:srgbClr val="FFCC00"/>
    <a:srgbClr val="602E56"/>
    <a:srgbClr val="FFE7FF"/>
    <a:srgbClr val="FAFEE2"/>
    <a:srgbClr val="D5EAFF"/>
    <a:srgbClr val="DDF4FF"/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80" autoAdjust="0"/>
  </p:normalViewPr>
  <p:slideViewPr>
    <p:cSldViewPr snapToGrid="0">
      <p:cViewPr>
        <p:scale>
          <a:sx n="77" d="100"/>
          <a:sy n="77" d="100"/>
        </p:scale>
        <p:origin x="-1068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1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commentAuthors" Target="commentAuthor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A0F532-905B-45A5-864A-EC5C23F93C0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028379C3-3564-42F9-B64C-9E01D7C3268C}">
      <dgm:prSet phldrT="[Text]" custT="1"/>
      <dgm:spPr>
        <a:solidFill>
          <a:srgbClr val="F6DBF9"/>
        </a:solidFill>
      </dgm:spPr>
      <dgm:t>
        <a:bodyPr/>
        <a:lstStyle/>
        <a:p>
          <a:r>
            <a:rPr lang="en-US" sz="1800" b="1" dirty="0">
              <a:solidFill>
                <a:srgbClr val="602E56"/>
              </a:solidFill>
              <a:latin typeface="Arial" panose="020B0604020202020204" pitchFamily="34" charset="0"/>
              <a:cs typeface="Arial" panose="020B0604020202020204" pitchFamily="34" charset="0"/>
            </a:rPr>
            <a:t>18 </a:t>
          </a:r>
        </a:p>
        <a:p>
          <a:r>
            <a:rPr lang="en-US" sz="1800" b="1" dirty="0">
              <a:solidFill>
                <a:srgbClr val="602E56"/>
              </a:solidFill>
              <a:latin typeface="Arial" panose="020B0604020202020204" pitchFamily="34" charset="0"/>
              <a:cs typeface="Arial" panose="020B0604020202020204" pitchFamily="34" charset="0"/>
            </a:rPr>
            <a:t>Policy Summits</a:t>
          </a:r>
        </a:p>
      </dgm:t>
    </dgm:pt>
    <dgm:pt modelId="{F73D4FA2-C80B-43DA-8975-17F74E9F837D}" type="parTrans" cxnId="{D1FB5236-8579-434E-85DF-F50E5F1B6428}">
      <dgm:prSet/>
      <dgm:spPr/>
      <dgm:t>
        <a:bodyPr/>
        <a:lstStyle/>
        <a:p>
          <a:endParaRPr lang="en-US"/>
        </a:p>
      </dgm:t>
    </dgm:pt>
    <dgm:pt modelId="{5B75FFA5-259B-4D79-9F00-013BCE8733ED}" type="sibTrans" cxnId="{D1FB5236-8579-434E-85DF-F50E5F1B6428}">
      <dgm:prSet/>
      <dgm:spPr/>
      <dgm:t>
        <a:bodyPr/>
        <a:lstStyle/>
        <a:p>
          <a:endParaRPr lang="en-US"/>
        </a:p>
      </dgm:t>
    </dgm:pt>
    <dgm:pt modelId="{DD218777-F3D0-417D-8913-E7BAE244D06D}">
      <dgm:prSet phldrT="[Text]" custT="1"/>
      <dgm:spPr>
        <a:solidFill>
          <a:srgbClr val="F6DBF9"/>
        </a:solidFill>
      </dgm:spPr>
      <dgm:t>
        <a:bodyPr/>
        <a:lstStyle/>
        <a:p>
          <a:pPr marL="0" indent="0"/>
          <a:r>
            <a:rPr lang="en-US" sz="1800" b="1" dirty="0">
              <a:solidFill>
                <a:srgbClr val="602E56"/>
              </a:solidFill>
              <a:latin typeface="Arial" panose="020B0604020202020204" pitchFamily="34" charset="0"/>
              <a:cs typeface="Arial" panose="020B0604020202020204" pitchFamily="34" charset="0"/>
            </a:rPr>
            <a:t>4 </a:t>
          </a:r>
        </a:p>
        <a:p>
          <a:pPr marL="0" indent="0"/>
          <a:r>
            <a:rPr lang="en-US" sz="1800" b="1" dirty="0">
              <a:solidFill>
                <a:srgbClr val="602E56"/>
              </a:solidFill>
              <a:latin typeface="Arial" panose="020B0604020202020204" pitchFamily="34" charset="0"/>
              <a:cs typeface="Arial" panose="020B0604020202020204" pitchFamily="34" charset="0"/>
            </a:rPr>
            <a:t>Focus Groups with Homeless</a:t>
          </a:r>
        </a:p>
      </dgm:t>
    </dgm:pt>
    <dgm:pt modelId="{3C7B7BD4-B957-411C-953C-0826305F7A82}" type="parTrans" cxnId="{AA2ADD82-5DE1-4E54-9D0A-0ACBECFF8649}">
      <dgm:prSet/>
      <dgm:spPr/>
      <dgm:t>
        <a:bodyPr/>
        <a:lstStyle/>
        <a:p>
          <a:endParaRPr lang="en-US"/>
        </a:p>
      </dgm:t>
    </dgm:pt>
    <dgm:pt modelId="{CB113506-F5AF-4FD4-8B9D-85134CDAA394}" type="sibTrans" cxnId="{AA2ADD82-5DE1-4E54-9D0A-0ACBECFF8649}">
      <dgm:prSet/>
      <dgm:spPr/>
      <dgm:t>
        <a:bodyPr/>
        <a:lstStyle/>
        <a:p>
          <a:endParaRPr lang="en-US"/>
        </a:p>
      </dgm:t>
    </dgm:pt>
    <dgm:pt modelId="{AA92D382-01B1-41E1-A8AB-7641C84FEBC0}">
      <dgm:prSet phldrT="[Text]" custT="1"/>
      <dgm:spPr>
        <a:solidFill>
          <a:srgbClr val="F6DBF9"/>
        </a:solidFill>
      </dgm:spPr>
      <dgm:t>
        <a:bodyPr/>
        <a:lstStyle/>
        <a:p>
          <a:r>
            <a:rPr lang="en-US" sz="1800" b="1" dirty="0">
              <a:solidFill>
                <a:srgbClr val="602E56"/>
              </a:solidFill>
              <a:latin typeface="Arial" panose="020B0604020202020204" pitchFamily="34" charset="0"/>
              <a:cs typeface="Arial" panose="020B0604020202020204" pitchFamily="34" charset="0"/>
            </a:rPr>
            <a:t>200 </a:t>
          </a:r>
        </a:p>
        <a:p>
          <a:r>
            <a:rPr lang="en-US" sz="1800" b="1" dirty="0">
              <a:solidFill>
                <a:srgbClr val="602E56"/>
              </a:solidFill>
              <a:latin typeface="Arial" panose="020B0604020202020204" pitchFamily="34" charset="0"/>
              <a:cs typeface="Arial" panose="020B0604020202020204" pitchFamily="34" charset="0"/>
            </a:rPr>
            <a:t>Public Comments</a:t>
          </a:r>
        </a:p>
      </dgm:t>
    </dgm:pt>
    <dgm:pt modelId="{F563CA96-AF61-4207-87D8-116FE62D810E}" type="parTrans" cxnId="{89360CFB-0E30-4C10-B150-1ECEC75D63C6}">
      <dgm:prSet/>
      <dgm:spPr/>
      <dgm:t>
        <a:bodyPr/>
        <a:lstStyle/>
        <a:p>
          <a:endParaRPr lang="en-US"/>
        </a:p>
      </dgm:t>
    </dgm:pt>
    <dgm:pt modelId="{14A47494-D4AC-4233-B0BC-306B8A21DF97}" type="sibTrans" cxnId="{89360CFB-0E30-4C10-B150-1ECEC75D63C6}">
      <dgm:prSet/>
      <dgm:spPr/>
      <dgm:t>
        <a:bodyPr/>
        <a:lstStyle/>
        <a:p>
          <a:endParaRPr lang="en-US"/>
        </a:p>
      </dgm:t>
    </dgm:pt>
    <dgm:pt modelId="{6EDD7A2E-D1AB-4034-BBB6-A20C6BA724EB}">
      <dgm:prSet phldrT="[Text]" custT="1"/>
      <dgm:spPr>
        <a:solidFill>
          <a:srgbClr val="F6DBF9"/>
        </a:solidFill>
      </dgm:spPr>
      <dgm:t>
        <a:bodyPr/>
        <a:lstStyle/>
        <a:p>
          <a:r>
            <a:rPr lang="en-US" sz="1800" b="1" dirty="0">
              <a:solidFill>
                <a:srgbClr val="602E56"/>
              </a:solidFill>
              <a:latin typeface="Arial" panose="020B0604020202020204" pitchFamily="34" charset="0"/>
              <a:cs typeface="Arial" panose="020B0604020202020204" pitchFamily="34" charset="0"/>
            </a:rPr>
            <a:t>2 </a:t>
          </a:r>
        </a:p>
        <a:p>
          <a:r>
            <a:rPr lang="en-US" sz="1800" b="1" dirty="0">
              <a:solidFill>
                <a:srgbClr val="602E56"/>
              </a:solidFill>
              <a:latin typeface="Arial" panose="020B0604020202020204" pitchFamily="34" charset="0"/>
              <a:cs typeface="Arial" panose="020B0604020202020204" pitchFamily="34" charset="0"/>
            </a:rPr>
            <a:t>Community Meetings</a:t>
          </a:r>
        </a:p>
      </dgm:t>
    </dgm:pt>
    <dgm:pt modelId="{D23B425D-2A07-4736-9685-FEC317E86268}" type="parTrans" cxnId="{FA2229F0-647E-4B20-A973-9525AF7565EE}">
      <dgm:prSet/>
      <dgm:spPr/>
      <dgm:t>
        <a:bodyPr/>
        <a:lstStyle/>
        <a:p>
          <a:endParaRPr lang="en-US"/>
        </a:p>
      </dgm:t>
    </dgm:pt>
    <dgm:pt modelId="{7FF4E568-6A2E-46AF-B3E2-56FC7A12A174}" type="sibTrans" cxnId="{FA2229F0-647E-4B20-A973-9525AF7565EE}">
      <dgm:prSet/>
      <dgm:spPr/>
      <dgm:t>
        <a:bodyPr/>
        <a:lstStyle/>
        <a:p>
          <a:endParaRPr lang="en-US"/>
        </a:p>
      </dgm:t>
    </dgm:pt>
    <dgm:pt modelId="{2E1D90D9-E464-40E1-9224-4C8B4FEEF5D7}" type="pres">
      <dgm:prSet presAssocID="{29A0F532-905B-45A5-864A-EC5C23F93C0A}" presName="CompostProcess" presStyleCnt="0">
        <dgm:presLayoutVars>
          <dgm:dir/>
          <dgm:resizeHandles val="exact"/>
        </dgm:presLayoutVars>
      </dgm:prSet>
      <dgm:spPr/>
    </dgm:pt>
    <dgm:pt modelId="{0569FB6C-DE11-49AA-AC16-01F461961744}" type="pres">
      <dgm:prSet presAssocID="{29A0F532-905B-45A5-864A-EC5C23F93C0A}" presName="arrow" presStyleLbl="bgShp" presStyleIdx="0" presStyleCnt="1" custScaleX="117647"/>
      <dgm:spPr>
        <a:solidFill>
          <a:srgbClr val="FFCC00">
            <a:alpha val="83000"/>
          </a:srgbClr>
        </a:solidFill>
        <a:ln>
          <a:solidFill>
            <a:schemeClr val="accent4">
              <a:lumMod val="75000"/>
            </a:schemeClr>
          </a:solidFill>
        </a:ln>
      </dgm:spPr>
    </dgm:pt>
    <dgm:pt modelId="{6255349B-7104-40D1-923D-FF7AB602273C}" type="pres">
      <dgm:prSet presAssocID="{29A0F532-905B-45A5-864A-EC5C23F93C0A}" presName="linearProcess" presStyleCnt="0"/>
      <dgm:spPr/>
    </dgm:pt>
    <dgm:pt modelId="{A7079BCE-60C6-4FF4-86C0-6919AF14994E}" type="pres">
      <dgm:prSet presAssocID="{028379C3-3564-42F9-B64C-9E01D7C3268C}" presName="textNode" presStyleLbl="node1" presStyleIdx="0" presStyleCnt="4" custScaleX="94550" custScaleY="173154" custLinFactNeighborX="-2546" custLinFactNeighborY="100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B0DA09-42AB-4521-A07C-34C2155AFC6C}" type="pres">
      <dgm:prSet presAssocID="{5B75FFA5-259B-4D79-9F00-013BCE8733ED}" presName="sibTrans" presStyleCnt="0"/>
      <dgm:spPr/>
    </dgm:pt>
    <dgm:pt modelId="{7468FA94-7321-45BC-A58C-FEDBFA6CAD3E}" type="pres">
      <dgm:prSet presAssocID="{DD218777-F3D0-417D-8913-E7BAE244D06D}" presName="textNode" presStyleLbl="node1" presStyleIdx="1" presStyleCnt="4" custScaleX="129311" custScaleY="168279" custLinFactNeighborX="-442" custLinFactNeighborY="66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902E52-E115-4253-9696-5B03078685D1}" type="pres">
      <dgm:prSet presAssocID="{CB113506-F5AF-4FD4-8B9D-85134CDAA394}" presName="sibTrans" presStyleCnt="0"/>
      <dgm:spPr/>
    </dgm:pt>
    <dgm:pt modelId="{3C5EDAD0-C9BF-44C2-9071-3974B66820EE}" type="pres">
      <dgm:prSet presAssocID="{6EDD7A2E-D1AB-4034-BBB6-A20C6BA724EB}" presName="textNode" presStyleLbl="node1" presStyleIdx="2" presStyleCnt="4" custScaleX="88606" custScaleY="167135" custLinFactNeighborX="481" custLinFactNeighborY="84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0A4666-4C34-4B73-862E-118BFF44F46A}" type="pres">
      <dgm:prSet presAssocID="{7FF4E568-6A2E-46AF-B3E2-56FC7A12A174}" presName="sibTrans" presStyleCnt="0"/>
      <dgm:spPr/>
    </dgm:pt>
    <dgm:pt modelId="{AE21375C-7E98-4C2B-8666-9D997AE3A8F1}" type="pres">
      <dgm:prSet presAssocID="{AA92D382-01B1-41E1-A8AB-7641C84FEBC0}" presName="textNode" presStyleLbl="node1" presStyleIdx="3" presStyleCnt="4" custScaleY="186632" custLinFactNeighborX="481" custLinFactNeighborY="84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A2ADD82-5DE1-4E54-9D0A-0ACBECFF8649}" srcId="{29A0F532-905B-45A5-864A-EC5C23F93C0A}" destId="{DD218777-F3D0-417D-8913-E7BAE244D06D}" srcOrd="1" destOrd="0" parTransId="{3C7B7BD4-B957-411C-953C-0826305F7A82}" sibTransId="{CB113506-F5AF-4FD4-8B9D-85134CDAA394}"/>
    <dgm:cxn modelId="{9F87D32C-1B89-4B74-8D69-6CA7B6E8124B}" type="presOf" srcId="{29A0F532-905B-45A5-864A-EC5C23F93C0A}" destId="{2E1D90D9-E464-40E1-9224-4C8B4FEEF5D7}" srcOrd="0" destOrd="0" presId="urn:microsoft.com/office/officeart/2005/8/layout/hProcess9"/>
    <dgm:cxn modelId="{84085E93-85A5-48CC-8952-1530B7B7CDF3}" type="presOf" srcId="{6EDD7A2E-D1AB-4034-BBB6-A20C6BA724EB}" destId="{3C5EDAD0-C9BF-44C2-9071-3974B66820EE}" srcOrd="0" destOrd="0" presId="urn:microsoft.com/office/officeart/2005/8/layout/hProcess9"/>
    <dgm:cxn modelId="{FA2229F0-647E-4B20-A973-9525AF7565EE}" srcId="{29A0F532-905B-45A5-864A-EC5C23F93C0A}" destId="{6EDD7A2E-D1AB-4034-BBB6-A20C6BA724EB}" srcOrd="2" destOrd="0" parTransId="{D23B425D-2A07-4736-9685-FEC317E86268}" sibTransId="{7FF4E568-6A2E-46AF-B3E2-56FC7A12A174}"/>
    <dgm:cxn modelId="{488E1546-E0FF-4B72-9A28-D0459E426157}" type="presOf" srcId="{AA92D382-01B1-41E1-A8AB-7641C84FEBC0}" destId="{AE21375C-7E98-4C2B-8666-9D997AE3A8F1}" srcOrd="0" destOrd="0" presId="urn:microsoft.com/office/officeart/2005/8/layout/hProcess9"/>
    <dgm:cxn modelId="{34DFE83B-77CD-436C-B36B-506090E90ED5}" type="presOf" srcId="{DD218777-F3D0-417D-8913-E7BAE244D06D}" destId="{7468FA94-7321-45BC-A58C-FEDBFA6CAD3E}" srcOrd="0" destOrd="0" presId="urn:microsoft.com/office/officeart/2005/8/layout/hProcess9"/>
    <dgm:cxn modelId="{89360CFB-0E30-4C10-B150-1ECEC75D63C6}" srcId="{29A0F532-905B-45A5-864A-EC5C23F93C0A}" destId="{AA92D382-01B1-41E1-A8AB-7641C84FEBC0}" srcOrd="3" destOrd="0" parTransId="{F563CA96-AF61-4207-87D8-116FE62D810E}" sibTransId="{14A47494-D4AC-4233-B0BC-306B8A21DF97}"/>
    <dgm:cxn modelId="{D1FB5236-8579-434E-85DF-F50E5F1B6428}" srcId="{29A0F532-905B-45A5-864A-EC5C23F93C0A}" destId="{028379C3-3564-42F9-B64C-9E01D7C3268C}" srcOrd="0" destOrd="0" parTransId="{F73D4FA2-C80B-43DA-8975-17F74E9F837D}" sibTransId="{5B75FFA5-259B-4D79-9F00-013BCE8733ED}"/>
    <dgm:cxn modelId="{E2311C4B-C83A-42E9-9C20-2DD40888949B}" type="presOf" srcId="{028379C3-3564-42F9-B64C-9E01D7C3268C}" destId="{A7079BCE-60C6-4FF4-86C0-6919AF14994E}" srcOrd="0" destOrd="0" presId="urn:microsoft.com/office/officeart/2005/8/layout/hProcess9"/>
    <dgm:cxn modelId="{76ED82B9-A0DF-4AC6-B32F-99D32085C6C9}" type="presParOf" srcId="{2E1D90D9-E464-40E1-9224-4C8B4FEEF5D7}" destId="{0569FB6C-DE11-49AA-AC16-01F461961744}" srcOrd="0" destOrd="0" presId="urn:microsoft.com/office/officeart/2005/8/layout/hProcess9"/>
    <dgm:cxn modelId="{0D1F25F8-8098-45D8-9C1E-A9E5A1CB86DC}" type="presParOf" srcId="{2E1D90D9-E464-40E1-9224-4C8B4FEEF5D7}" destId="{6255349B-7104-40D1-923D-FF7AB602273C}" srcOrd="1" destOrd="0" presId="urn:microsoft.com/office/officeart/2005/8/layout/hProcess9"/>
    <dgm:cxn modelId="{4FA61BF8-EE80-412C-84C6-734A8413E8A4}" type="presParOf" srcId="{6255349B-7104-40D1-923D-FF7AB602273C}" destId="{A7079BCE-60C6-4FF4-86C0-6919AF14994E}" srcOrd="0" destOrd="0" presId="urn:microsoft.com/office/officeart/2005/8/layout/hProcess9"/>
    <dgm:cxn modelId="{840116F4-6732-4A86-847D-4BA6781A7885}" type="presParOf" srcId="{6255349B-7104-40D1-923D-FF7AB602273C}" destId="{92B0DA09-42AB-4521-A07C-34C2155AFC6C}" srcOrd="1" destOrd="0" presId="urn:microsoft.com/office/officeart/2005/8/layout/hProcess9"/>
    <dgm:cxn modelId="{69BF6A48-8765-4DBA-A2C8-B66FAF153813}" type="presParOf" srcId="{6255349B-7104-40D1-923D-FF7AB602273C}" destId="{7468FA94-7321-45BC-A58C-FEDBFA6CAD3E}" srcOrd="2" destOrd="0" presId="urn:microsoft.com/office/officeart/2005/8/layout/hProcess9"/>
    <dgm:cxn modelId="{F914F27E-1660-4F25-BACB-255E34E3C08E}" type="presParOf" srcId="{6255349B-7104-40D1-923D-FF7AB602273C}" destId="{42902E52-E115-4253-9696-5B03078685D1}" srcOrd="3" destOrd="0" presId="urn:microsoft.com/office/officeart/2005/8/layout/hProcess9"/>
    <dgm:cxn modelId="{09FD1E82-1528-4319-8BD8-415E06B754C3}" type="presParOf" srcId="{6255349B-7104-40D1-923D-FF7AB602273C}" destId="{3C5EDAD0-C9BF-44C2-9071-3974B66820EE}" srcOrd="4" destOrd="0" presId="urn:microsoft.com/office/officeart/2005/8/layout/hProcess9"/>
    <dgm:cxn modelId="{2A16CACD-4CB9-4428-9762-F069F2C4D0E3}" type="presParOf" srcId="{6255349B-7104-40D1-923D-FF7AB602273C}" destId="{E40A4666-4C34-4B73-862E-118BFF44F46A}" srcOrd="5" destOrd="0" presId="urn:microsoft.com/office/officeart/2005/8/layout/hProcess9"/>
    <dgm:cxn modelId="{DF76930F-1F49-496C-A621-7D9D913C2D29}" type="presParOf" srcId="{6255349B-7104-40D1-923D-FF7AB602273C}" destId="{AE21375C-7E98-4C2B-8666-9D997AE3A8F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69FB6C-DE11-49AA-AC16-01F461961744}">
      <dsp:nvSpPr>
        <dsp:cNvPr id="0" name=""/>
        <dsp:cNvSpPr/>
      </dsp:nvSpPr>
      <dsp:spPr>
        <a:xfrm>
          <a:off x="1" y="0"/>
          <a:ext cx="7659717" cy="1489352"/>
        </a:xfrm>
        <a:prstGeom prst="rightArrow">
          <a:avLst/>
        </a:prstGeom>
        <a:solidFill>
          <a:srgbClr val="FFCC00">
            <a:alpha val="83000"/>
          </a:srgbClr>
        </a:solidFill>
        <a:ln>
          <a:solidFill>
            <a:schemeClr val="accent4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079BCE-60C6-4FF4-86C0-6919AF14994E}">
      <dsp:nvSpPr>
        <dsp:cNvPr id="0" name=""/>
        <dsp:cNvSpPr/>
      </dsp:nvSpPr>
      <dsp:spPr>
        <a:xfrm>
          <a:off x="0" y="288630"/>
          <a:ext cx="1631192" cy="1031549"/>
        </a:xfrm>
        <a:prstGeom prst="roundRect">
          <a:avLst/>
        </a:prstGeom>
        <a:solidFill>
          <a:srgbClr val="F6DBF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602E56"/>
              </a:solidFill>
              <a:latin typeface="Arial" panose="020B0604020202020204" pitchFamily="34" charset="0"/>
              <a:cs typeface="Arial" panose="020B0604020202020204" pitchFamily="34" charset="0"/>
            </a:rPr>
            <a:t>18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602E56"/>
              </a:solidFill>
              <a:latin typeface="Arial" panose="020B0604020202020204" pitchFamily="34" charset="0"/>
              <a:cs typeface="Arial" panose="020B0604020202020204" pitchFamily="34" charset="0"/>
            </a:rPr>
            <a:t>Policy Summits</a:t>
          </a:r>
        </a:p>
      </dsp:txBody>
      <dsp:txXfrm>
        <a:off x="50356" y="338986"/>
        <a:ext cx="1530480" cy="930837"/>
      </dsp:txXfrm>
    </dsp:sp>
    <dsp:sp modelId="{7468FA94-7321-45BC-A58C-FEDBFA6CAD3E}">
      <dsp:nvSpPr>
        <dsp:cNvPr id="0" name=""/>
        <dsp:cNvSpPr/>
      </dsp:nvSpPr>
      <dsp:spPr>
        <a:xfrm>
          <a:off x="1812285" y="282783"/>
          <a:ext cx="2230895" cy="1002506"/>
        </a:xfrm>
        <a:prstGeom prst="roundRect">
          <a:avLst/>
        </a:prstGeom>
        <a:solidFill>
          <a:srgbClr val="F6DBF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602E56"/>
              </a:solidFill>
              <a:latin typeface="Arial" panose="020B0604020202020204" pitchFamily="34" charset="0"/>
              <a:cs typeface="Arial" panose="020B0604020202020204" pitchFamily="34" charset="0"/>
            </a:rPr>
            <a:t>4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602E56"/>
              </a:solidFill>
              <a:latin typeface="Arial" panose="020B0604020202020204" pitchFamily="34" charset="0"/>
              <a:cs typeface="Arial" panose="020B0604020202020204" pitchFamily="34" charset="0"/>
            </a:rPr>
            <a:t>Focus Groups with Homeless</a:t>
          </a:r>
        </a:p>
      </dsp:txBody>
      <dsp:txXfrm>
        <a:off x="1861223" y="331721"/>
        <a:ext cx="2133019" cy="904630"/>
      </dsp:txXfrm>
    </dsp:sp>
    <dsp:sp modelId="{3C5EDAD0-C9BF-44C2-9071-3974B66820EE}">
      <dsp:nvSpPr>
        <dsp:cNvPr id="0" name=""/>
        <dsp:cNvSpPr/>
      </dsp:nvSpPr>
      <dsp:spPr>
        <a:xfrm>
          <a:off x="4224835" y="297301"/>
          <a:ext cx="1528645" cy="995691"/>
        </a:xfrm>
        <a:prstGeom prst="roundRect">
          <a:avLst/>
        </a:prstGeom>
        <a:solidFill>
          <a:srgbClr val="F6DBF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602E56"/>
              </a:solidFill>
              <a:latin typeface="Arial" panose="020B0604020202020204" pitchFamily="34" charset="0"/>
              <a:cs typeface="Arial" panose="020B0604020202020204" pitchFamily="34" charset="0"/>
            </a:rPr>
            <a:t>2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602E56"/>
              </a:solidFill>
              <a:latin typeface="Arial" panose="020B0604020202020204" pitchFamily="34" charset="0"/>
              <a:cs typeface="Arial" panose="020B0604020202020204" pitchFamily="34" charset="0"/>
            </a:rPr>
            <a:t>Community Meetings</a:t>
          </a:r>
        </a:p>
      </dsp:txBody>
      <dsp:txXfrm>
        <a:off x="4273441" y="345907"/>
        <a:ext cx="1431433" cy="898479"/>
      </dsp:txXfrm>
    </dsp:sp>
    <dsp:sp modelId="{AE21375C-7E98-4C2B-8666-9D997AE3A8F1}">
      <dsp:nvSpPr>
        <dsp:cNvPr id="0" name=""/>
        <dsp:cNvSpPr/>
      </dsp:nvSpPr>
      <dsp:spPr>
        <a:xfrm>
          <a:off x="5933475" y="239225"/>
          <a:ext cx="1725217" cy="1111842"/>
        </a:xfrm>
        <a:prstGeom prst="roundRect">
          <a:avLst/>
        </a:prstGeom>
        <a:solidFill>
          <a:srgbClr val="F6DBF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602E56"/>
              </a:solidFill>
              <a:latin typeface="Arial" panose="020B0604020202020204" pitchFamily="34" charset="0"/>
              <a:cs typeface="Arial" panose="020B0604020202020204" pitchFamily="34" charset="0"/>
            </a:rPr>
            <a:t>200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602E56"/>
              </a:solidFill>
              <a:latin typeface="Arial" panose="020B0604020202020204" pitchFamily="34" charset="0"/>
              <a:cs typeface="Arial" panose="020B0604020202020204" pitchFamily="34" charset="0"/>
            </a:rPr>
            <a:t>Public Comments</a:t>
          </a:r>
        </a:p>
      </dsp:txBody>
      <dsp:txXfrm>
        <a:off x="5987751" y="293501"/>
        <a:ext cx="1616665" cy="1003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544F09E-192F-4A20-A11F-8463B9A519BE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68C12B9-2CE2-47B7-B116-57CD83BA6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507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8047" indent="-2838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35456" indent="-22709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89639" indent="-22709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43821" indent="-22709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98004" indent="-22709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52186" indent="-22709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06369" indent="-22709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60551" indent="-22709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D70A51D-A33C-4878-ADA4-28ED535E0FBC}" type="slidenum">
              <a:rPr lang="en-US" altLang="en-US">
                <a:solidFill>
                  <a:prstClr val="black"/>
                </a:solidFill>
              </a:rPr>
              <a:pPr/>
              <a:t>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54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140EED-62DE-46A7-95DE-2C0A4892B6B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041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A3A091-A9B5-4A89-A3F0-5710698D191B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16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4C7321-57E0-4F3C-9C74-7D19E7625FE5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815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9951A4-B862-4CC5-A841-67F14C5B90D0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388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9951A4-B862-4CC5-A841-67F14C5B90D0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256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9951A4-B862-4CC5-A841-67F14C5B90D0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0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9951A4-B862-4CC5-A841-67F14C5B90D0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8894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9951A4-B862-4CC5-A841-67F14C5B90D0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099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9951A4-B862-4CC5-A841-67F14C5B90D0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296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9951A4-B862-4CC5-A841-67F14C5B90D0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11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511B4-C537-4198-AAD9-F5D531DCEEF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538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511B4-C537-4198-AAD9-F5D531DCEEF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98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 Angeles County and City fund a variety of services to address </a:t>
            </a:r>
            <a:r>
              <a:rPr lang="en-US" dirty="0" smtClean="0"/>
              <a:t>homelessness. T</a:t>
            </a:r>
          </a:p>
          <a:p>
            <a:endParaRPr lang="en-US" dirty="0" smtClean="0"/>
          </a:p>
          <a:p>
            <a:r>
              <a:rPr lang="en-US" dirty="0" smtClean="0"/>
              <a:t>This is lead by the Los Angeles Homeless Services Authority which provides a broad spectrum of services for people experiencing</a:t>
            </a:r>
            <a:r>
              <a:rPr lang="en-US" baseline="0" dirty="0" smtClean="0"/>
              <a:t> homelessness.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They year </a:t>
            </a:r>
            <a:r>
              <a:rPr lang="en-US" dirty="0"/>
              <a:t>round </a:t>
            </a:r>
            <a:r>
              <a:rPr lang="en-US" dirty="0" smtClean="0"/>
              <a:t>shelters: </a:t>
            </a:r>
            <a:r>
              <a:rPr lang="en-US" dirty="0"/>
              <a:t>open every day</a:t>
            </a:r>
          </a:p>
          <a:p>
            <a:endParaRPr lang="en-US" dirty="0"/>
          </a:p>
          <a:p>
            <a:r>
              <a:rPr lang="en-US" dirty="0"/>
              <a:t>Seasonal</a:t>
            </a:r>
            <a:r>
              <a:rPr lang="en-US" baseline="0" dirty="0"/>
              <a:t> shelters opened during the coldest wettest months of the winter</a:t>
            </a:r>
          </a:p>
          <a:p>
            <a:endParaRPr lang="en-US" baseline="0" dirty="0"/>
          </a:p>
          <a:p>
            <a:r>
              <a:rPr lang="en-US" baseline="0" dirty="0" smtClean="0"/>
              <a:t>The question was how </a:t>
            </a:r>
            <a:r>
              <a:rPr lang="en-US" baseline="0" dirty="0"/>
              <a:t>could we add surge capacity for the worst days to </a:t>
            </a:r>
            <a:r>
              <a:rPr lang="en-US" baseline="0" dirty="0" smtClean="0"/>
              <a:t>these existing Programs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94F6-00F7-4B46-A16E-EFCD9877C62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790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 did</a:t>
            </a:r>
            <a:r>
              <a:rPr lang="en-US" baseline="0" dirty="0"/>
              <a:t> what we almost always do when facing a new emerging emergency management planning need we formed a Task Force consisting of the various stakeholders that could bring a capability to this </a:t>
            </a:r>
            <a:r>
              <a:rPr lang="en-US" baseline="0" dirty="0" smtClean="0"/>
              <a:t>fight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Los Angeles County offered up County Parks and Recreation gymnasiums that could be converted into temporary shelters.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LAHSA pre-placed cots blankets etc at portable storage containers at these sites and arranged professional staff that could be called upon.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 had the mechanism in place, now we needed to decide when would we need the surge capacity.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94F6-00F7-4B46-A16E-EFCD9877C62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98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criteria we used</a:t>
            </a:r>
            <a:r>
              <a:rPr lang="en-US" baseline="0" dirty="0" smtClean="0"/>
              <a:t> were developed in collaboration with the NMS, homelessness experts and our Department of Public works.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closely watched shelter utilization rates in the existing winter shelter programs and if reached these thresholds we would bring on additional sites.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1 inch of precipitation in 14 hours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Three or more days of a ¼’ of precipitation or more each day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the Health Officer issues a Cold Weather Alerts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the NWS issued a Flood Watch or Warning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Address not only the long term environmental effects of exposure but also the physical risks of drowning in our riverbeds and flood control features.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94F6-00F7-4B46-A16E-EFCD9877C62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830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7BC9CF-1A74-4B24-A254-BF991DFE27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913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Item 87798497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5EC95A-A0A5-4F91-B785-D9AD9D13ADC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544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975EAE-25C1-433B-AEE8-8E4F2B248784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9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jpeg"/><Relationship Id="rId4" Type="http://schemas.openxmlformats.org/officeDocument/2006/relationships/image" Target="../media/image8.w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jpe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jpe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C25F-7DF9-42FD-823D-4412630923EA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D31F-3CBA-44E1-B884-67C5BA3E5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384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C25F-7DF9-42FD-823D-4412630923EA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D31F-3CBA-44E1-B884-67C5BA3E5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119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C25F-7DF9-42FD-823D-4412630923EA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D31F-3CBA-44E1-B884-67C5BA3E5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060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23DE-F5B3-496F-8258-3F089FCFAEFB}" type="datetimeFigureOut">
              <a:rPr lang="en-US" smtClean="0"/>
              <a:pPr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CE3D-E5FC-4D7B-8849-9045EDB7D17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733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23DE-F5B3-496F-8258-3F089FCFAEFB}" type="datetimeFigureOut">
              <a:rPr lang="en-US" smtClean="0"/>
              <a:pPr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CE3D-E5FC-4D7B-8849-9045EDB7D1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231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23DE-F5B3-496F-8258-3F089FCFAEFB}" type="datetimeFigureOut">
              <a:rPr lang="en-US" smtClean="0"/>
              <a:pPr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CE3D-E5FC-4D7B-8849-9045EDB7D17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751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23DE-F5B3-496F-8258-3F089FCFAEFB}" type="datetimeFigureOut">
              <a:rPr lang="en-US" smtClean="0"/>
              <a:pPr/>
              <a:t>3/29/2018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CE3D-E5FC-4D7B-8849-9045EDB7D1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93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23DE-F5B3-496F-8258-3F089FCFAEFB}" type="datetimeFigureOut">
              <a:rPr lang="en-US" smtClean="0"/>
              <a:pPr/>
              <a:t>3/29/2018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CE3D-E5FC-4D7B-8849-9045EDB7D1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600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23DE-F5B3-496F-8258-3F089FCFAEFB}" type="datetimeFigureOut">
              <a:rPr lang="en-US" smtClean="0"/>
              <a:pPr/>
              <a:t>3/29/2018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CE3D-E5FC-4D7B-8849-9045EDB7D1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20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23DE-F5B3-496F-8258-3F089FCFAEFB}" type="datetimeFigureOut">
              <a:rPr lang="en-US" smtClean="0"/>
              <a:pPr/>
              <a:t>3/29/2018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CE3D-E5FC-4D7B-8849-9045EDB7D1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66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6A423DE-F5B3-496F-8258-3F089FCFAEFB}" type="datetimeFigureOut">
              <a:rPr lang="en-US" smtClean="0"/>
              <a:pPr/>
              <a:t>3/29/2018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335B7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49CE3D-E5FC-4D7B-8849-9045EDB7D174}" type="slidenum">
              <a:rPr lang="en-US" smtClean="0">
                <a:solidFill>
                  <a:srgbClr val="335B74"/>
                </a:solidFill>
              </a:rPr>
              <a:pPr/>
              <a:t>‹#›</a:t>
            </a:fld>
            <a:endParaRPr lang="en-US" dirty="0">
              <a:solidFill>
                <a:srgbClr val="335B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17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C25F-7DF9-42FD-823D-4412630923EA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D31F-3CBA-44E1-B884-67C5BA3E5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019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23DE-F5B3-496F-8258-3F089FCFAEFB}" type="datetimeFigureOut">
              <a:rPr lang="en-US" smtClean="0"/>
              <a:pPr/>
              <a:t>3/29/2018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CE3D-E5FC-4D7B-8849-9045EDB7D1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001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23DE-F5B3-496F-8258-3F089FCFAEFB}" type="datetimeFigureOut">
              <a:rPr lang="en-US" smtClean="0"/>
              <a:pPr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CE3D-E5FC-4D7B-8849-9045EDB7D1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419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8"/>
            <a:ext cx="5800725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23DE-F5B3-496F-8258-3F089FCFAEFB}" type="datetimeFigureOut">
              <a:rPr lang="en-US" smtClean="0"/>
              <a:pPr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CE3D-E5FC-4D7B-8849-9045EDB7D1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5357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F4AE6-D0DC-4040-9CD5-341EBD558C0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1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A672B-C964-4392-888E-050B12CDD26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06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6B0DF-845A-4ABC-B1DE-4131EA8E724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406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FACC3-403F-456A-9035-E62F0CC5AE6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9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FFC5E-95C0-4781-98AB-3A1E33C7D30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8803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6E367-B4CE-48DE-AF82-14B55157E53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49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FCEE2-BF91-4BFA-B90B-70CE012E3E7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76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C25F-7DF9-42FD-823D-4412630923EA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D31F-3CBA-44E1-B884-67C5BA3E5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68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4EC4D-E89A-4F02-A64F-5D06B06450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50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BD348-A0D9-4194-BE78-95285C6D9D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731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C6A50-B240-4A28-BB09-66E01D082DF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560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43C96-8C07-4D16-8810-F429ACA336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489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73CD-4C47-4118-BE4F-C47ED6D52B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4663-FB42-4B94-95DB-C09F67E63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9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73CD-4C47-4118-BE4F-C47ED6D52B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4663-FB42-4B94-95DB-C09F67E63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2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73CD-4C47-4118-BE4F-C47ED6D52B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4663-FB42-4B94-95DB-C09F67E63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5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73CD-4C47-4118-BE4F-C47ED6D52B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4663-FB42-4B94-95DB-C09F67E63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2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73CD-4C47-4118-BE4F-C47ED6D52B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4663-FB42-4B94-95DB-C09F67E63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7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73CD-4C47-4118-BE4F-C47ED6D52B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4663-FB42-4B94-95DB-C09F67E63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C25F-7DF9-42FD-823D-4412630923EA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D31F-3CBA-44E1-B884-67C5BA3E5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8238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73CD-4C47-4118-BE4F-C47ED6D52B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4663-FB42-4B94-95DB-C09F67E63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49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73CD-4C47-4118-BE4F-C47ED6D52B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4663-FB42-4B94-95DB-C09F67E63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57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73CD-4C47-4118-BE4F-C47ED6D52B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4663-FB42-4B94-95DB-C09F67E63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73CD-4C47-4118-BE4F-C47ED6D52B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4663-FB42-4B94-95DB-C09F67E63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73CD-4C47-4118-BE4F-C47ED6D52B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4663-FB42-4B94-95DB-C09F67E63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2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9144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9144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2FE3E49-0E94-4A11-B757-CDDBB34AF450}" type="datetimeFigureOut">
              <a:rPr lang="en-US" smtClean="0"/>
              <a:pPr/>
              <a:t>3/29/2018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52040AE-7E31-4F12-A1A7-1B8B8300D0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17848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FE3E49-0E94-4A11-B757-CDDBB34AF450}" type="datetimeFigureOut">
              <a:rPr lang="en-US" smtClean="0">
                <a:solidFill>
                  <a:prstClr val="black"/>
                </a:solidFill>
              </a:rPr>
              <a:pPr/>
              <a:t>3/29/2018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2040AE-7E31-4F12-A1A7-1B8B8300D02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94624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FE3E49-0E94-4A11-B757-CDDBB34AF450}" type="datetimeFigureOut">
              <a:rPr lang="en-US" smtClean="0">
                <a:solidFill>
                  <a:prstClr val="white"/>
                </a:solidFill>
              </a:rPr>
              <a:pPr/>
              <a:t>3/29/2018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2040AE-7E31-4F12-A1A7-1B8B8300D02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253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FE3E49-0E94-4A11-B757-CDDBB34AF450}" type="datetimeFigureOut">
              <a:rPr lang="en-US" smtClean="0">
                <a:solidFill>
                  <a:prstClr val="white"/>
                </a:solidFill>
              </a:rPr>
              <a:pPr/>
              <a:t>3/29/2018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2040AE-7E31-4F12-A1A7-1B8B8300D02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89303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FE3E49-0E94-4A11-B757-CDDBB34AF450}" type="datetimeFigureOut">
              <a:rPr lang="en-US" smtClean="0">
                <a:solidFill>
                  <a:prstClr val="black"/>
                </a:solidFill>
              </a:rPr>
              <a:pPr/>
              <a:t>3/29/2018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2040AE-7E31-4F12-A1A7-1B8B8300D02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18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C25F-7DF9-42FD-823D-4412630923EA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D31F-3CBA-44E1-B884-67C5BA3E5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9688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FE3E49-0E94-4A11-B757-CDDBB34AF450}" type="datetimeFigureOut">
              <a:rPr lang="en-US" smtClean="0">
                <a:solidFill>
                  <a:prstClr val="white"/>
                </a:solidFill>
              </a:rPr>
              <a:pPr/>
              <a:t>3/29/2018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2040AE-7E31-4F12-A1A7-1B8B8300D02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25911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FE3E49-0E94-4A11-B757-CDDBB34AF450}" type="datetimeFigureOut">
              <a:rPr lang="en-US" smtClean="0">
                <a:solidFill>
                  <a:prstClr val="black"/>
                </a:solidFill>
              </a:rPr>
              <a:pPr/>
              <a:t>3/29/2018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2040AE-7E31-4F12-A1A7-1B8B8300D02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92412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2FE3E49-0E94-4A11-B757-CDDBB34AF450}" type="datetimeFigureOut">
              <a:rPr lang="en-US" smtClean="0">
                <a:solidFill>
                  <a:prstClr val="black"/>
                </a:solidFill>
              </a:rPr>
              <a:pPr/>
              <a:t>3/29/2018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2040AE-7E31-4F12-A1A7-1B8B8300D02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73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2FE3E49-0E94-4A11-B757-CDDBB34AF450}" type="datetimeFigureOut">
              <a:rPr lang="en-US" smtClean="0">
                <a:solidFill>
                  <a:prstClr val="white"/>
                </a:solidFill>
              </a:rPr>
              <a:pPr/>
              <a:t>3/29/2018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52040AE-7E31-4F12-A1A7-1B8B8300D02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52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FE3E49-0E94-4A11-B757-CDDBB34AF450}" type="datetimeFigureOut">
              <a:rPr lang="en-US" smtClean="0">
                <a:solidFill>
                  <a:prstClr val="black"/>
                </a:solidFill>
              </a:rPr>
              <a:pPr/>
              <a:t>3/29/2018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2040AE-7E31-4F12-A1A7-1B8B8300D02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796946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FE3E49-0E94-4A11-B757-CDDBB34AF450}" type="datetimeFigureOut">
              <a:rPr lang="en-US" smtClean="0">
                <a:solidFill>
                  <a:prstClr val="black"/>
                </a:solidFill>
              </a:rPr>
              <a:pPr/>
              <a:t>3/29/2018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2040AE-7E31-4F12-A1A7-1B8B8300D02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38947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1981200"/>
            <a:ext cx="9144000" cy="4876800"/>
            <a:chOff x="0" y="1981200"/>
            <a:chExt cx="9144000" cy="4876800"/>
          </a:xfrm>
        </p:grpSpPr>
        <p:sp>
          <p:nvSpPr>
            <p:cNvPr id="8" name="Rectangle 7"/>
            <p:cNvSpPr/>
            <p:nvPr userDrawn="1"/>
          </p:nvSpPr>
          <p:spPr bwMode="auto">
            <a:xfrm>
              <a:off x="0" y="4953000"/>
              <a:ext cx="9144000" cy="1905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D4D4D"/>
                </a:solidFill>
                <a:latin typeface="Arial" pitchFamily="34" charset="0"/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auto">
            <a:xfrm>
              <a:off x="0" y="1981200"/>
              <a:ext cx="9144000" cy="3124200"/>
            </a:xfrm>
            <a:prstGeom prst="rect">
              <a:avLst/>
            </a:prstGeom>
            <a:gradFill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55000">
                  <a:srgbClr val="002060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D4D4D"/>
                </a:solidFill>
                <a:latin typeface="Arial" pitchFamily="34" charset="0"/>
              </a:endParaRPr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685800"/>
            <a:ext cx="8534400" cy="1219200"/>
          </a:xfrm>
        </p:spPr>
        <p:txBody>
          <a:bodyPr/>
          <a:lstStyle>
            <a:lvl1pPr algn="r">
              <a:defRPr sz="36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362200"/>
            <a:ext cx="7772400" cy="1219200"/>
          </a:xfrm>
        </p:spPr>
        <p:txBody>
          <a:bodyPr anchor="ctr"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4" name="Picture 9" descr="OpArea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4601681"/>
            <a:ext cx="1036077" cy="103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2004--LACo_SEAL_Color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7390" y="4601681"/>
            <a:ext cx="1085610" cy="102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OEM-RedKGold-cmyk07"/>
          <p:cNvPicPr>
            <a:picLocks noChangeAspect="1" noChangeArrowheads="1"/>
          </p:cNvPicPr>
          <p:nvPr userDrawn="1"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5610" y="4601681"/>
            <a:ext cx="1028647" cy="99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09177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533400"/>
            <a:ext cx="9144000" cy="1447800"/>
          </a:xfrm>
          <a:prstGeom prst="rect">
            <a:avLst/>
          </a:prstGeom>
          <a:gradFill rotWithShape="1">
            <a:gsLst>
              <a:gs pos="0">
                <a:schemeClr val="bg2">
                  <a:lumMod val="60000"/>
                  <a:lumOff val="40000"/>
                </a:schemeClr>
              </a:gs>
              <a:gs pos="55000">
                <a:srgbClr val="00206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D4D4D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606675"/>
            <a:ext cx="7315200" cy="3184525"/>
          </a:xfrm>
        </p:spPr>
        <p:txBody>
          <a:bodyPr/>
          <a:lstStyle>
            <a:lvl1pPr>
              <a:buClr>
                <a:srgbClr val="002060"/>
              </a:buClr>
              <a:defRPr/>
            </a:lvl1pPr>
            <a:lvl2pPr>
              <a:buClr>
                <a:srgbClr val="002060"/>
              </a:buClr>
              <a:defRPr/>
            </a:lvl2pPr>
            <a:lvl3pPr>
              <a:buClr>
                <a:srgbClr val="002060"/>
              </a:buClr>
              <a:defRPr/>
            </a:lvl3pPr>
            <a:lvl4pPr>
              <a:buClr>
                <a:srgbClr val="002060"/>
              </a:buClr>
              <a:defRPr/>
            </a:lvl4pPr>
            <a:lvl5pPr>
              <a:buClr>
                <a:srgbClr val="002060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9" descr="OpArea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1824" y="228600"/>
            <a:ext cx="68511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2004--LACo_SEAL_Colo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7535" y="228600"/>
            <a:ext cx="717865" cy="67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OEM-RedKGold-cmyk07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62136" y="228600"/>
            <a:ext cx="680198" cy="65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4308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533400"/>
            <a:ext cx="9144000" cy="1447800"/>
          </a:xfrm>
          <a:prstGeom prst="rect">
            <a:avLst/>
          </a:prstGeom>
          <a:gradFill rotWithShape="1">
            <a:gsLst>
              <a:gs pos="0">
                <a:schemeClr val="bg2">
                  <a:lumMod val="60000"/>
                  <a:lumOff val="40000"/>
                </a:schemeClr>
              </a:gs>
              <a:gs pos="55000">
                <a:srgbClr val="00206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D4D4D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4" name="Picture 9" descr="OpArea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1824" y="228600"/>
            <a:ext cx="68511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2004--LACo_SEAL_Colo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7535" y="228600"/>
            <a:ext cx="717865" cy="67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OEM-RedKGold-cmyk07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62136" y="228600"/>
            <a:ext cx="680198" cy="65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76200" y="304800"/>
            <a:ext cx="609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100" b="1" dirty="0" smtClean="0">
                <a:solidFill>
                  <a:srgbClr val="4D4D4D">
                    <a:lumMod val="50000"/>
                  </a:srgbClr>
                </a:solidFill>
              </a:rPr>
              <a:t>April 25, 2013: Executive Steering Committee for Inclusive Emergency Planning Meeting</a:t>
            </a:r>
            <a:endParaRPr lang="en-US" sz="1100" dirty="0">
              <a:solidFill>
                <a:srgbClr val="4D4D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0458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533400"/>
            <a:ext cx="9144000" cy="1447800"/>
          </a:xfrm>
          <a:prstGeom prst="rect">
            <a:avLst/>
          </a:prstGeom>
          <a:gradFill rotWithShape="1">
            <a:gsLst>
              <a:gs pos="0">
                <a:schemeClr val="bg2">
                  <a:lumMod val="60000"/>
                  <a:lumOff val="40000"/>
                </a:schemeClr>
              </a:gs>
              <a:gs pos="55000">
                <a:srgbClr val="00206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D4D4D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606675"/>
            <a:ext cx="3581400" cy="3870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2606675"/>
            <a:ext cx="3581400" cy="3870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5" name="Picture 9" descr="OpArea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1824" y="228600"/>
            <a:ext cx="68511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2004--LACo_SEAL_Colo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7535" y="228600"/>
            <a:ext cx="717865" cy="67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OEM-RedKGold-cmyk07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62136" y="228600"/>
            <a:ext cx="680198" cy="65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6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C25F-7DF9-42FD-823D-4412630923EA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D31F-3CBA-44E1-B884-67C5BA3E5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0745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533400"/>
            <a:ext cx="9144000" cy="838200"/>
          </a:xfrm>
          <a:prstGeom prst="rect">
            <a:avLst/>
          </a:prstGeom>
          <a:gradFill rotWithShape="1">
            <a:gsLst>
              <a:gs pos="0">
                <a:schemeClr val="bg2">
                  <a:lumMod val="60000"/>
                  <a:lumOff val="40000"/>
                </a:schemeClr>
              </a:gs>
              <a:gs pos="55000">
                <a:srgbClr val="00206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D4D4D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9" descr="OpArea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1824" y="228600"/>
            <a:ext cx="68511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2004--LACo_SEAL_Colo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7535" y="228600"/>
            <a:ext cx="717865" cy="67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OEM-RedKGold-cmyk07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62136" y="228600"/>
            <a:ext cx="680198" cy="65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2497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533400"/>
            <a:ext cx="9144000" cy="1447800"/>
          </a:xfrm>
          <a:prstGeom prst="rect">
            <a:avLst/>
          </a:prstGeom>
          <a:gradFill rotWithShape="1">
            <a:gsLst>
              <a:gs pos="0">
                <a:schemeClr val="bg2">
                  <a:lumMod val="60000"/>
                  <a:lumOff val="40000"/>
                </a:schemeClr>
              </a:gs>
              <a:gs pos="55000">
                <a:srgbClr val="00206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D4D4D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3" name="Picture 9" descr="OpArea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1824" y="228600"/>
            <a:ext cx="68511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 descr="2004--LACo_SEAL_Colo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7535" y="228600"/>
            <a:ext cx="717865" cy="67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OEM-RedKGold-cmyk07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62136" y="228600"/>
            <a:ext cx="680198" cy="65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06578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533400"/>
            <a:ext cx="9144000" cy="1447800"/>
          </a:xfrm>
          <a:prstGeom prst="rect">
            <a:avLst/>
          </a:prstGeom>
          <a:gradFill rotWithShape="1">
            <a:gsLst>
              <a:gs pos="0">
                <a:schemeClr val="bg2">
                  <a:lumMod val="60000"/>
                  <a:lumOff val="40000"/>
                </a:schemeClr>
              </a:gs>
              <a:gs pos="55000">
                <a:srgbClr val="00206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D4D4D"/>
              </a:solidFill>
              <a:latin typeface="Arial" pitchFamily="34" charset="0"/>
            </a:endParaRPr>
          </a:p>
        </p:txBody>
      </p:sp>
      <p:pic>
        <p:nvPicPr>
          <p:cNvPr id="2" name="Picture 9" descr="OpArea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1824" y="228600"/>
            <a:ext cx="68511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0" descr="2004--LACo_SEAL_Colo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7535" y="228600"/>
            <a:ext cx="717865" cy="67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OEM-RedKGold-cmyk07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62136" y="228600"/>
            <a:ext cx="680198" cy="65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76200" y="304800"/>
            <a:ext cx="609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100" b="1" dirty="0" smtClean="0">
                <a:solidFill>
                  <a:srgbClr val="4D4D4D">
                    <a:lumMod val="50000"/>
                  </a:srgbClr>
                </a:solidFill>
              </a:rPr>
              <a:t>April 25, 2013: Executive Steering Committee for Inclusive Emergency Planning Meeting</a:t>
            </a:r>
            <a:endParaRPr lang="en-US" sz="1100" dirty="0">
              <a:solidFill>
                <a:srgbClr val="4D4D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319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533400"/>
            <a:ext cx="9144000" cy="1447800"/>
          </a:xfrm>
          <a:prstGeom prst="rect">
            <a:avLst/>
          </a:prstGeom>
          <a:gradFill rotWithShape="1">
            <a:gsLst>
              <a:gs pos="0">
                <a:schemeClr val="bg2">
                  <a:lumMod val="60000"/>
                  <a:lumOff val="40000"/>
                </a:schemeClr>
              </a:gs>
              <a:gs pos="55000">
                <a:srgbClr val="00206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D4D4D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5" name="Picture 9" descr="OpArea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1824" y="228600"/>
            <a:ext cx="68511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2004--LACo_SEAL_Colo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7535" y="228600"/>
            <a:ext cx="717865" cy="67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OEM-RedKGold-cmyk07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62136" y="228600"/>
            <a:ext cx="680198" cy="65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 userDrawn="1"/>
        </p:nvSpPr>
        <p:spPr>
          <a:xfrm>
            <a:off x="76200" y="304800"/>
            <a:ext cx="609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100" b="1" dirty="0" smtClean="0">
                <a:solidFill>
                  <a:srgbClr val="4D4D4D">
                    <a:lumMod val="50000"/>
                  </a:srgbClr>
                </a:solidFill>
              </a:rPr>
              <a:t>April 25, 2013: Executive Steering Committee for Inclusive Emergency Planning Meeting</a:t>
            </a:r>
            <a:endParaRPr lang="en-US" sz="1100" dirty="0">
              <a:solidFill>
                <a:srgbClr val="4D4D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095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C25F-7DF9-42FD-823D-4412630923EA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D31F-3CBA-44E1-B884-67C5BA3E5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95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C25F-7DF9-42FD-823D-4412630923EA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D31F-3CBA-44E1-B884-67C5BA3E5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559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C25F-7DF9-42FD-823D-4412630923EA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D31F-3CBA-44E1-B884-67C5BA3E5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337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AC25F-7DF9-42FD-823D-4412630923EA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0D31F-3CBA-44E1-B884-67C5BA3E5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32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defTabSz="685800"/>
            <a:fld id="{96A423DE-F5B3-496F-8258-3F089FCFAEFB}" type="datetimeFigureOut">
              <a:rPr lang="en-US" smtClean="0"/>
              <a:pPr defTabSz="685800"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defTabSz="68580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defTabSz="685800"/>
            <a:fld id="{0349CE3D-E5FC-4D7B-8849-9045EDB7D174}" type="slidenum">
              <a:rPr lang="en-US" smtClean="0"/>
              <a:pPr defTabSz="68580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04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</a:t>
            </a:r>
            <a:r>
              <a:rPr lang="en-US" dirty="0" smtClean="0"/>
              <a:t>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2296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7325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Calibri" charset="0"/>
                <a:ea typeface="Genev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37325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Calibri" charset="0"/>
                <a:ea typeface="Genev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37325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Calibri" charset="0"/>
                <a:ea typeface="Genev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07CDCC5-2673-404F-9C85-17A4976E5A46}" type="slidenum">
              <a:rPr lang="en-US" alt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6419850"/>
            <a:ext cx="6324600" cy="76200"/>
          </a:xfrm>
          <a:prstGeom prst="rect">
            <a:avLst/>
          </a:prstGeom>
          <a:gradFill>
            <a:gsLst>
              <a:gs pos="0">
                <a:srgbClr val="012169"/>
              </a:gs>
              <a:gs pos="100000">
                <a:schemeClr val="bg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2" name="Picture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6167438"/>
            <a:ext cx="18288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75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Genev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Genev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Genev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Genev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AD73CD-4C47-4118-BE4F-C47ED6D52B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A6C4663-FB42-4B94-95DB-C09F67E63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798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914400"/>
            <a:fld id="{32FE3E49-0E94-4A11-B757-CDDBB34AF450}" type="datetimeFigureOut">
              <a:rPr lang="en-US" smtClean="0">
                <a:solidFill>
                  <a:prstClr val="black"/>
                </a:solidFill>
              </a:rPr>
              <a:pPr defTabSz="914400"/>
              <a:t>3/29/2018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914400"/>
            <a:fld id="{B52040AE-7E31-4F12-A1A7-1B8B8300D02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8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4000" cy="2133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D4D4D"/>
              </a:solidFill>
              <a:latin typeface="Arial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838200"/>
            <a:ext cx="73152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606675"/>
            <a:ext cx="7315200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381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hyperlink" Target="mailto:jkim@ceo.lacounty.gov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microsoft.com/office/2007/relationships/hdphoto" Target="../media/hdphoto3.wdp"/><Relationship Id="rId2" Type="http://schemas.openxmlformats.org/officeDocument/2006/relationships/slideLayout" Target="../slideLayouts/slideLayout40.xml"/><Relationship Id="rId1" Type="http://schemas.openxmlformats.org/officeDocument/2006/relationships/audio" Target="file:///\\1-BTL\SHAREDFILES\Presentations\Powerpoint%20-%20Walnut%20Creek\Guns%20and%20Angels.wav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3.png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4.jpe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Content Placeholder 4"/>
          <p:cNvSpPr>
            <a:spLocks noGrp="1"/>
          </p:cNvSpPr>
          <p:nvPr>
            <p:ph sz="half" idx="1"/>
          </p:nvPr>
        </p:nvSpPr>
        <p:spPr>
          <a:xfrm>
            <a:off x="718456" y="2241190"/>
            <a:ext cx="7641446" cy="18218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Emergency Management, Public Health, and Public Safety </a:t>
            </a:r>
            <a:r>
              <a:rPr lang="en-US" sz="3600" b="1" dirty="0" smtClean="0"/>
              <a:t>Perspective</a:t>
            </a:r>
            <a:r>
              <a:rPr lang="en-US" sz="3600" dirty="0" smtClean="0"/>
              <a:t> </a:t>
            </a:r>
            <a:r>
              <a:rPr lang="en-US" sz="3600" b="1" dirty="0"/>
              <a:t>on </a:t>
            </a:r>
            <a:r>
              <a:rPr lang="en-US" sz="3600" b="1" dirty="0" smtClean="0"/>
              <a:t>Homelessness</a:t>
            </a:r>
            <a:endParaRPr lang="en-US" sz="4000" dirty="0"/>
          </a:p>
        </p:txBody>
      </p:sp>
      <p:pic>
        <p:nvPicPr>
          <p:cNvPr id="6" name="Picture 5" descr="New_County_Logo--Colo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06843" y="5040046"/>
            <a:ext cx="1352504" cy="1205892"/>
          </a:xfrm>
          <a:prstGeom prst="rect">
            <a:avLst/>
          </a:prstGeom>
        </p:spPr>
      </p:pic>
      <p:pic>
        <p:nvPicPr>
          <p:cNvPr id="7" name="Picture 6" descr="OEM_No_Borde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59347" y="5113401"/>
            <a:ext cx="1054468" cy="1054468"/>
          </a:xfrm>
          <a:prstGeom prst="rect">
            <a:avLst/>
          </a:prstGeom>
        </p:spPr>
      </p:pic>
      <p:pic>
        <p:nvPicPr>
          <p:cNvPr id="1026" name="Picture 2" descr="Image result for la county fi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401" y="5105382"/>
            <a:ext cx="1100647" cy="110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los angeles county public healt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03" y="5071564"/>
            <a:ext cx="1141641" cy="112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los angeles county homeless initia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849" y="5100657"/>
            <a:ext cx="1768116" cy="117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los angeles county sheriff departmen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71" y="4896918"/>
            <a:ext cx="1718530" cy="148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39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4C0C8B2-2E1E-498D-A05D-D037112F5F0C}"/>
              </a:ext>
            </a:extLst>
          </p:cNvPr>
          <p:cNvSpPr/>
          <p:nvPr/>
        </p:nvSpPr>
        <p:spPr>
          <a:xfrm>
            <a:off x="641942" y="1461846"/>
            <a:ext cx="5992159" cy="432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1200"/>
              </a:spcAft>
              <a:buClr>
                <a:srgbClr val="833F7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4,038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individuals have been engaged by Outreach Teams</a:t>
            </a:r>
          </a:p>
          <a:p>
            <a:pPr marL="342900" lvl="0" indent="-342900">
              <a:lnSpc>
                <a:spcPct val="110000"/>
              </a:lnSpc>
              <a:spcAft>
                <a:spcPts val="1200"/>
              </a:spcAft>
              <a:buClr>
                <a:srgbClr val="833F7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500" b="1" spc="-10" dirty="0">
                <a:latin typeface="Arial" panose="020B0604020202020204" pitchFamily="34" charset="0"/>
                <a:cs typeface="Arial" panose="020B0604020202020204" pitchFamily="34" charset="0"/>
              </a:rPr>
              <a:t>3,143</a:t>
            </a:r>
            <a:r>
              <a:rPr lang="en-US" sz="2500" spc="-10" dirty="0">
                <a:latin typeface="Arial" panose="020B0604020202020204" pitchFamily="34" charset="0"/>
                <a:cs typeface="Arial" panose="020B0604020202020204" pitchFamily="34" charset="0"/>
              </a:rPr>
              <a:t> youth were assessed using Next Step Tool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lnSpc>
                <a:spcPct val="110000"/>
              </a:lnSpc>
              <a:spcAft>
                <a:spcPts val="1200"/>
              </a:spcAft>
              <a:buClr>
                <a:srgbClr val="833F7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4,261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disabled individuals were assisted with applications for SSI and Veterans Disability Benefits </a:t>
            </a:r>
          </a:p>
          <a:p>
            <a:pPr marL="342900" lvl="0" indent="-342900">
              <a:lnSpc>
                <a:spcPct val="110000"/>
              </a:lnSpc>
              <a:spcAft>
                <a:spcPts val="1200"/>
              </a:spcAft>
              <a:buClr>
                <a:srgbClr val="833F7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2,556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inmates received jail in-reach services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BC6D3E9-7ABA-4370-8AAD-A8C5313CF0B6}"/>
              </a:ext>
            </a:extLst>
          </p:cNvPr>
          <p:cNvGrpSpPr/>
          <p:nvPr/>
        </p:nvGrpSpPr>
        <p:grpSpPr>
          <a:xfrm>
            <a:off x="0" y="0"/>
            <a:ext cx="9245586" cy="6890228"/>
            <a:chOff x="0" y="0"/>
            <a:chExt cx="9245586" cy="68902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1292813A-6566-4F3A-BCA8-B15ED3784560}"/>
                </a:ext>
              </a:extLst>
            </p:cNvPr>
            <p:cNvSpPr/>
            <p:nvPr/>
          </p:nvSpPr>
          <p:spPr>
            <a:xfrm>
              <a:off x="0" y="0"/>
              <a:ext cx="9144000" cy="887896"/>
            </a:xfrm>
            <a:prstGeom prst="rect">
              <a:avLst/>
            </a:prstGeom>
            <a:solidFill>
              <a:srgbClr val="833F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CC97341-133D-4D83-B9A5-E85863C3B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58" y="92537"/>
              <a:ext cx="878369" cy="70806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F724DEF3-234D-4D1D-9C77-4D59DAF9DB33}"/>
                </a:ext>
              </a:extLst>
            </p:cNvPr>
            <p:cNvSpPr/>
            <p:nvPr/>
          </p:nvSpPr>
          <p:spPr>
            <a:xfrm>
              <a:off x="0" y="6359065"/>
              <a:ext cx="9144000" cy="498935"/>
            </a:xfrm>
            <a:prstGeom prst="rect">
              <a:avLst/>
            </a:prstGeom>
            <a:solidFill>
              <a:srgbClr val="833F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B4414A8-03EE-4AA9-9ECC-04469E635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965" y="6272000"/>
              <a:ext cx="2225621" cy="618228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BB44B774-7AEE-477C-BFBE-B5B3DF5EE6BC}"/>
                </a:ext>
              </a:extLst>
            </p:cNvPr>
            <p:cNvSpPr txBox="1">
              <a:spLocks/>
            </p:cNvSpPr>
            <p:nvPr/>
          </p:nvSpPr>
          <p:spPr>
            <a:xfrm>
              <a:off x="1081127" y="116533"/>
              <a:ext cx="8062873" cy="74335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sz="3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Key Measure H Outcomes to Date 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6489ED1-88A3-46AC-8DA9-147767112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210" y="876434"/>
            <a:ext cx="2137790" cy="548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06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4C0C8B2-2E1E-498D-A05D-D037112F5F0C}"/>
              </a:ext>
            </a:extLst>
          </p:cNvPr>
          <p:cNvSpPr/>
          <p:nvPr/>
        </p:nvSpPr>
        <p:spPr>
          <a:xfrm>
            <a:off x="641942" y="1487528"/>
            <a:ext cx="5875399" cy="374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0000"/>
              </a:lnSpc>
              <a:spcAft>
                <a:spcPts val="1200"/>
              </a:spcAft>
              <a:buClr>
                <a:srgbClr val="833F7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1,280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clients were linked to new Intensive Care Management Services </a:t>
            </a:r>
          </a:p>
          <a:p>
            <a:pPr marL="342900" lvl="0" indent="-342900">
              <a:lnSpc>
                <a:spcPct val="110000"/>
              </a:lnSpc>
              <a:spcAft>
                <a:spcPts val="1200"/>
              </a:spcAft>
              <a:buClr>
                <a:srgbClr val="833F7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658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families received prevention services</a:t>
            </a:r>
          </a:p>
          <a:p>
            <a:pPr marL="342900" lvl="0" indent="-342900">
              <a:lnSpc>
                <a:spcPct val="110000"/>
              </a:lnSpc>
              <a:buClr>
                <a:srgbClr val="833F7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948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deputies and sergeants were participated in First Responders Training </a:t>
            </a:r>
          </a:p>
          <a:p>
            <a:pPr marL="341313" lvl="0">
              <a:buClr>
                <a:srgbClr val="833F76"/>
              </a:buClr>
              <a:buSzPct val="150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(Data is from Oct. 2016 - Dec. 2017)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BC6D3E9-7ABA-4370-8AAD-A8C5313CF0B6}"/>
              </a:ext>
            </a:extLst>
          </p:cNvPr>
          <p:cNvGrpSpPr/>
          <p:nvPr/>
        </p:nvGrpSpPr>
        <p:grpSpPr>
          <a:xfrm>
            <a:off x="0" y="0"/>
            <a:ext cx="9245586" cy="6890228"/>
            <a:chOff x="0" y="0"/>
            <a:chExt cx="9245586" cy="68902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1292813A-6566-4F3A-BCA8-B15ED3784560}"/>
                </a:ext>
              </a:extLst>
            </p:cNvPr>
            <p:cNvSpPr/>
            <p:nvPr/>
          </p:nvSpPr>
          <p:spPr>
            <a:xfrm>
              <a:off x="0" y="0"/>
              <a:ext cx="9144000" cy="887896"/>
            </a:xfrm>
            <a:prstGeom prst="rect">
              <a:avLst/>
            </a:prstGeom>
            <a:solidFill>
              <a:srgbClr val="833F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CC97341-133D-4D83-B9A5-E85863C3B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58" y="92537"/>
              <a:ext cx="878369" cy="70806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F724DEF3-234D-4D1D-9C77-4D59DAF9DB33}"/>
                </a:ext>
              </a:extLst>
            </p:cNvPr>
            <p:cNvSpPr/>
            <p:nvPr/>
          </p:nvSpPr>
          <p:spPr>
            <a:xfrm>
              <a:off x="0" y="6359065"/>
              <a:ext cx="9144000" cy="498935"/>
            </a:xfrm>
            <a:prstGeom prst="rect">
              <a:avLst/>
            </a:prstGeom>
            <a:solidFill>
              <a:srgbClr val="833F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B4414A8-03EE-4AA9-9ECC-04469E635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965" y="6272000"/>
              <a:ext cx="2225621" cy="618228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BB44B774-7AEE-477C-BFBE-B5B3DF5EE6BC}"/>
                </a:ext>
              </a:extLst>
            </p:cNvPr>
            <p:cNvSpPr txBox="1">
              <a:spLocks/>
            </p:cNvSpPr>
            <p:nvPr/>
          </p:nvSpPr>
          <p:spPr>
            <a:xfrm>
              <a:off x="1081127" y="116533"/>
              <a:ext cx="8062873" cy="74335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sz="3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Key Measure H Outcomes to Date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6489ED1-88A3-46AC-8DA9-147767112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210" y="876434"/>
            <a:ext cx="2137790" cy="548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03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34529B7-7D0A-4671-8538-863CA77B5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94" y="3807293"/>
            <a:ext cx="4577429" cy="25082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9891" y="1295400"/>
            <a:ext cx="868680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Clr>
                <a:srgbClr val="833F76"/>
              </a:buClr>
              <a:buSzPct val="150000"/>
              <a:buFont typeface="Arial" panose="020B0604020202020204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457200" lvl="0" indent="-457200">
              <a:spcAft>
                <a:spcPts val="600"/>
              </a:spcAft>
              <a:buClr>
                <a:srgbClr val="833F76"/>
              </a:buClr>
              <a:buSzPct val="150000"/>
              <a:buFont typeface="Arial" panose="020B0604020202020204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457200" lvl="0" indent="-457200">
              <a:spcAft>
                <a:spcPts val="600"/>
              </a:spcAft>
              <a:buClr>
                <a:srgbClr val="833F76"/>
              </a:buClr>
              <a:buSzPct val="150000"/>
              <a:buFont typeface="Arial" panose="020B0604020202020204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Aft>
                <a:spcPts val="1800"/>
              </a:spcAft>
              <a:buClr>
                <a:srgbClr val="003300"/>
              </a:buClr>
              <a:buSzPct val="150000"/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CFB8ECD-9EAE-4227-B85D-71DCBE37CBCD}"/>
              </a:ext>
            </a:extLst>
          </p:cNvPr>
          <p:cNvGrpSpPr/>
          <p:nvPr/>
        </p:nvGrpSpPr>
        <p:grpSpPr>
          <a:xfrm>
            <a:off x="0" y="0"/>
            <a:ext cx="9245586" cy="6890228"/>
            <a:chOff x="0" y="0"/>
            <a:chExt cx="9245586" cy="689022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2A8C8537-FF8A-4C2F-9717-C65CE80C506E}"/>
                </a:ext>
              </a:extLst>
            </p:cNvPr>
            <p:cNvSpPr/>
            <p:nvPr/>
          </p:nvSpPr>
          <p:spPr>
            <a:xfrm>
              <a:off x="0" y="0"/>
              <a:ext cx="9144000" cy="887896"/>
            </a:xfrm>
            <a:prstGeom prst="rect">
              <a:avLst/>
            </a:prstGeom>
            <a:solidFill>
              <a:srgbClr val="833F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8C785E7-DE4C-4BAD-96E3-C0D25A3CE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58" y="92537"/>
              <a:ext cx="878369" cy="708062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0F86CB1-5EBA-47BC-A447-FC2EA13EA27C}"/>
                </a:ext>
              </a:extLst>
            </p:cNvPr>
            <p:cNvSpPr/>
            <p:nvPr/>
          </p:nvSpPr>
          <p:spPr>
            <a:xfrm>
              <a:off x="0" y="6359065"/>
              <a:ext cx="9144000" cy="498935"/>
            </a:xfrm>
            <a:prstGeom prst="rect">
              <a:avLst/>
            </a:prstGeom>
            <a:solidFill>
              <a:srgbClr val="833F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E877D24F-D20F-4B16-ADA0-7DC571039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965" y="6272000"/>
              <a:ext cx="2225621" cy="618228"/>
            </a:xfrm>
            <a:prstGeom prst="rect">
              <a:avLst/>
            </a:prstGeom>
          </p:spPr>
        </p:pic>
        <p:sp>
          <p:nvSpPr>
            <p:cNvPr id="22" name="Title 1">
              <a:extLst>
                <a:ext uri="{FF2B5EF4-FFF2-40B4-BE49-F238E27FC236}">
                  <a16:creationId xmlns:a16="http://schemas.microsoft.com/office/drawing/2014/main" xmlns="" id="{F43F2C38-9F30-4C29-955F-9BC67409EDAA}"/>
                </a:ext>
              </a:extLst>
            </p:cNvPr>
            <p:cNvSpPr txBox="1">
              <a:spLocks/>
            </p:cNvSpPr>
            <p:nvPr/>
          </p:nvSpPr>
          <p:spPr>
            <a:xfrm>
              <a:off x="1081127" y="116533"/>
              <a:ext cx="8062873" cy="74335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sz="3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Community Engagement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EF640-E923-43B4-9E99-A5D7F7DA20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194" y="964167"/>
            <a:ext cx="4550228" cy="2659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F4283E7-3C0D-43A6-861F-A70CD5AF89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6282" y="5654721"/>
            <a:ext cx="990481" cy="56259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xmlns="" id="{576FDFAB-CC2A-4643-812C-752610A5E1F8}"/>
              </a:ext>
            </a:extLst>
          </p:cNvPr>
          <p:cNvSpPr txBox="1">
            <a:spLocks/>
          </p:cNvSpPr>
          <p:nvPr/>
        </p:nvSpPr>
        <p:spPr>
          <a:xfrm>
            <a:off x="5069623" y="859885"/>
            <a:ext cx="3961296" cy="1677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Changing the community paradigm and perception to promote siting of supportive housing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45C345EC-1D48-4093-8006-11B6ECE6B3AB}"/>
              </a:ext>
            </a:extLst>
          </p:cNvPr>
          <p:cNvSpPr txBox="1">
            <a:spLocks/>
          </p:cNvSpPr>
          <p:nvPr/>
        </p:nvSpPr>
        <p:spPr>
          <a:xfrm>
            <a:off x="5069623" y="4217827"/>
            <a:ext cx="3961296" cy="1677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 campaign launched on 3/9/18 to communicate, engage, and activate people across the County to build the momentum we need to make real progress towards ending homelessness.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278E4B3-4A4B-4520-B5B1-42B0D71023E3}"/>
              </a:ext>
            </a:extLst>
          </p:cNvPr>
          <p:cNvSpPr/>
          <p:nvPr/>
        </p:nvSpPr>
        <p:spPr>
          <a:xfrm>
            <a:off x="0" y="876435"/>
            <a:ext cx="391886" cy="5482630"/>
          </a:xfrm>
          <a:prstGeom prst="rect">
            <a:avLst/>
          </a:prstGeom>
          <a:solidFill>
            <a:srgbClr val="833F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11161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EDB981-24D7-4974-AF1F-F451C5C7E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8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3389" y="1093517"/>
            <a:ext cx="7789108" cy="6041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Policy, funding and practice implications of effective inter-agency and intra-agency coordination to prevent and combat homelessness:</a:t>
            </a:r>
          </a:p>
          <a:p>
            <a:pPr marL="342900" indent="-342900">
              <a:lnSpc>
                <a:spcPct val="130000"/>
              </a:lnSpc>
              <a:buClr>
                <a:srgbClr val="602E5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Multi-stakeholder platform for addressing homelessness strategically with an integrated vision and via comprehensive effort</a:t>
            </a:r>
          </a:p>
          <a:p>
            <a:pPr marL="342900" indent="-342900">
              <a:lnSpc>
                <a:spcPct val="130000"/>
              </a:lnSpc>
              <a:buClr>
                <a:srgbClr val="602E5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Strengthened coordination and                       integration across response platforms </a:t>
            </a:r>
          </a:p>
          <a:p>
            <a:pPr marL="342900" indent="-342900">
              <a:lnSpc>
                <a:spcPct val="130000"/>
              </a:lnSpc>
              <a:buClr>
                <a:srgbClr val="602E5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Improved outcomes</a:t>
            </a:r>
          </a:p>
          <a:p>
            <a:pPr marL="342900" indent="-342900">
              <a:lnSpc>
                <a:spcPct val="130000"/>
              </a:lnSpc>
              <a:buClr>
                <a:srgbClr val="602E5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Promotion of the efficient use of public funds </a:t>
            </a:r>
          </a:p>
          <a:p>
            <a:pPr marL="342900" indent="-342900">
              <a:lnSpc>
                <a:spcPct val="130000"/>
              </a:lnSpc>
              <a:buClr>
                <a:srgbClr val="602E56"/>
              </a:buClr>
              <a:buSzPct val="150000"/>
              <a:buFont typeface="Arial" panose="020B0604020202020204" pitchFamily="34" charset="0"/>
              <a:buChar char="•"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30000"/>
              </a:lnSpc>
              <a:buClr>
                <a:srgbClr val="602E56"/>
              </a:buClr>
              <a:buSzPct val="150000"/>
              <a:buFont typeface="Arial" panose="020B0604020202020204" pitchFamily="34" charset="0"/>
              <a:buChar char="•"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265" y="6129187"/>
            <a:ext cx="2819400" cy="78316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686F4B8-AD1E-40F8-A734-82F9F31D4E8E}"/>
              </a:ext>
            </a:extLst>
          </p:cNvPr>
          <p:cNvGrpSpPr/>
          <p:nvPr/>
        </p:nvGrpSpPr>
        <p:grpSpPr>
          <a:xfrm>
            <a:off x="0" y="0"/>
            <a:ext cx="9245586" cy="6890228"/>
            <a:chOff x="0" y="0"/>
            <a:chExt cx="9245586" cy="689022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21704582-6AAD-43FB-9559-5378E9AC4D38}"/>
                </a:ext>
              </a:extLst>
            </p:cNvPr>
            <p:cNvSpPr/>
            <p:nvPr/>
          </p:nvSpPr>
          <p:spPr>
            <a:xfrm>
              <a:off x="0" y="0"/>
              <a:ext cx="9144000" cy="887896"/>
            </a:xfrm>
            <a:prstGeom prst="rect">
              <a:avLst/>
            </a:prstGeom>
            <a:solidFill>
              <a:srgbClr val="833F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D54C867-8575-43AD-867C-D09160AAA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58" y="92537"/>
              <a:ext cx="878369" cy="70806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FCEFAAD-5A36-48BB-AA0C-A03A5588E76F}"/>
                </a:ext>
              </a:extLst>
            </p:cNvPr>
            <p:cNvSpPr/>
            <p:nvPr/>
          </p:nvSpPr>
          <p:spPr>
            <a:xfrm>
              <a:off x="0" y="6359065"/>
              <a:ext cx="9144000" cy="498935"/>
            </a:xfrm>
            <a:prstGeom prst="rect">
              <a:avLst/>
            </a:prstGeom>
            <a:solidFill>
              <a:srgbClr val="833F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32592821-34FD-437D-A851-0CC14B6E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965" y="6272000"/>
              <a:ext cx="2225621" cy="618228"/>
            </a:xfrm>
            <a:prstGeom prst="rect">
              <a:avLst/>
            </a:prstGeom>
          </p:spPr>
        </p:pic>
        <p:sp>
          <p:nvSpPr>
            <p:cNvPr id="17" name="Title 1">
              <a:extLst>
                <a:ext uri="{FF2B5EF4-FFF2-40B4-BE49-F238E27FC236}">
                  <a16:creationId xmlns:a16="http://schemas.microsoft.com/office/drawing/2014/main" xmlns="" id="{06A556A2-7F3E-4542-9F79-3D49402D9348}"/>
                </a:ext>
              </a:extLst>
            </p:cNvPr>
            <p:cNvSpPr txBox="1">
              <a:spLocks/>
            </p:cNvSpPr>
            <p:nvPr/>
          </p:nvSpPr>
          <p:spPr>
            <a:xfrm>
              <a:off x="1081127" y="116533"/>
              <a:ext cx="8062873" cy="74335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sz="3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Coordination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986E069-C653-4911-A4F7-5E43E9DB3B30}"/>
              </a:ext>
            </a:extLst>
          </p:cNvPr>
          <p:cNvSpPr/>
          <p:nvPr/>
        </p:nvSpPr>
        <p:spPr>
          <a:xfrm>
            <a:off x="0" y="876435"/>
            <a:ext cx="391886" cy="5482630"/>
          </a:xfrm>
          <a:prstGeom prst="rect">
            <a:avLst/>
          </a:prstGeom>
          <a:solidFill>
            <a:srgbClr val="833F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xmlns="" id="{61AF4142-681C-49C2-A20D-80A3AFAEBB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061513" y="2992046"/>
            <a:ext cx="3133387" cy="313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49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EDB981-24D7-4974-AF1F-F451C5C7E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8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9851" y="1575159"/>
            <a:ext cx="8187070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Homelessness is a regional problem that can only be effectively addressed with a sustained commitment to action by the County, cities, community providers, business community, faith organizations and individuals across the County.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265" y="6129187"/>
            <a:ext cx="2819400" cy="78316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686F4B8-AD1E-40F8-A734-82F9F31D4E8E}"/>
              </a:ext>
            </a:extLst>
          </p:cNvPr>
          <p:cNvGrpSpPr/>
          <p:nvPr/>
        </p:nvGrpSpPr>
        <p:grpSpPr>
          <a:xfrm>
            <a:off x="0" y="0"/>
            <a:ext cx="9245586" cy="6890228"/>
            <a:chOff x="0" y="0"/>
            <a:chExt cx="9245586" cy="689022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21704582-6AAD-43FB-9559-5378E9AC4D38}"/>
                </a:ext>
              </a:extLst>
            </p:cNvPr>
            <p:cNvSpPr/>
            <p:nvPr/>
          </p:nvSpPr>
          <p:spPr>
            <a:xfrm>
              <a:off x="0" y="0"/>
              <a:ext cx="9144000" cy="887896"/>
            </a:xfrm>
            <a:prstGeom prst="rect">
              <a:avLst/>
            </a:prstGeom>
            <a:solidFill>
              <a:srgbClr val="833F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D54C867-8575-43AD-867C-D09160AAA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58" y="92537"/>
              <a:ext cx="878369" cy="70806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FCEFAAD-5A36-48BB-AA0C-A03A5588E76F}"/>
                </a:ext>
              </a:extLst>
            </p:cNvPr>
            <p:cNvSpPr/>
            <p:nvPr/>
          </p:nvSpPr>
          <p:spPr>
            <a:xfrm>
              <a:off x="0" y="6359065"/>
              <a:ext cx="9144000" cy="498935"/>
            </a:xfrm>
            <a:prstGeom prst="rect">
              <a:avLst/>
            </a:prstGeom>
            <a:solidFill>
              <a:srgbClr val="833F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32592821-34FD-437D-A851-0CC14B6E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965" y="6272000"/>
              <a:ext cx="2225621" cy="618228"/>
            </a:xfrm>
            <a:prstGeom prst="rect">
              <a:avLst/>
            </a:prstGeom>
          </p:spPr>
        </p:pic>
        <p:sp>
          <p:nvSpPr>
            <p:cNvPr id="17" name="Title 1">
              <a:extLst>
                <a:ext uri="{FF2B5EF4-FFF2-40B4-BE49-F238E27FC236}">
                  <a16:creationId xmlns:a16="http://schemas.microsoft.com/office/drawing/2014/main" xmlns="" id="{06A556A2-7F3E-4542-9F79-3D49402D9348}"/>
                </a:ext>
              </a:extLst>
            </p:cNvPr>
            <p:cNvSpPr txBox="1">
              <a:spLocks/>
            </p:cNvSpPr>
            <p:nvPr/>
          </p:nvSpPr>
          <p:spPr>
            <a:xfrm>
              <a:off x="1081127" y="116533"/>
              <a:ext cx="8062873" cy="74335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sz="3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Collaboration is Key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986E069-C653-4911-A4F7-5E43E9DB3B30}"/>
              </a:ext>
            </a:extLst>
          </p:cNvPr>
          <p:cNvSpPr/>
          <p:nvPr/>
        </p:nvSpPr>
        <p:spPr>
          <a:xfrm>
            <a:off x="0" y="876435"/>
            <a:ext cx="391886" cy="5482630"/>
          </a:xfrm>
          <a:prstGeom prst="rect">
            <a:avLst/>
          </a:prstGeom>
          <a:solidFill>
            <a:srgbClr val="833F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55292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2F58D8B-0721-4F51-AD24-E9FDF871C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821" y="530045"/>
            <a:ext cx="5760355" cy="318587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491824"/>
          </a:xfrm>
          <a:prstGeom prst="rect">
            <a:avLst/>
          </a:prstGeom>
          <a:solidFill>
            <a:srgbClr val="833F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2" name="Rectangle 21"/>
          <p:cNvSpPr/>
          <p:nvPr/>
        </p:nvSpPr>
        <p:spPr>
          <a:xfrm>
            <a:off x="0" y="5900651"/>
            <a:ext cx="9144000" cy="957350"/>
          </a:xfrm>
          <a:prstGeom prst="rect">
            <a:avLst/>
          </a:prstGeom>
          <a:solidFill>
            <a:srgbClr val="833F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266200" y="46567"/>
            <a:ext cx="7822369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600"/>
              </a:spcBef>
            </a:pPr>
            <a:endParaRPr lang="en-US" sz="35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7A8493F-8D21-4B00-9925-A7A3B5C4EA26}"/>
              </a:ext>
            </a:extLst>
          </p:cNvPr>
          <p:cNvSpPr txBox="1"/>
          <p:nvPr/>
        </p:nvSpPr>
        <p:spPr>
          <a:xfrm>
            <a:off x="1349828" y="2933938"/>
            <a:ext cx="6444343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Kenneth Hahn Hall of Administration</a:t>
            </a:r>
          </a:p>
          <a:p>
            <a:pPr algn="ctr">
              <a:lnSpc>
                <a:spcPct val="14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500 West Temple Street, Room 493</a:t>
            </a:r>
          </a:p>
          <a:p>
            <a:pPr algn="ctr">
              <a:lnSpc>
                <a:spcPct val="14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Los Angeles, CA 90012</a:t>
            </a:r>
          </a:p>
          <a:p>
            <a:pPr algn="ctr">
              <a:lnSpc>
                <a:spcPct val="14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homelessinitiative@lacounty.gov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4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@CountyHomelessInitiative</a:t>
            </a:r>
          </a:p>
          <a:p>
            <a:pPr algn="ctr">
              <a:lnSpc>
                <a:spcPct val="14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4C2A3A6-F559-4D6B-AF80-8AD26651F4B0}"/>
              </a:ext>
            </a:extLst>
          </p:cNvPr>
          <p:cNvSpPr/>
          <p:nvPr/>
        </p:nvSpPr>
        <p:spPr>
          <a:xfrm>
            <a:off x="3450771" y="6128659"/>
            <a:ext cx="5780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FOR UP TO DATE INFORMATION VISIT US AT: 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HTTP://HOMELESS.LACOUNTY.GOV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C94F70E-5E57-4D30-AA0E-6F70141559B0}"/>
              </a:ext>
            </a:extLst>
          </p:cNvPr>
          <p:cNvSpPr txBox="1">
            <a:spLocks/>
          </p:cNvSpPr>
          <p:nvPr/>
        </p:nvSpPr>
        <p:spPr>
          <a:xfrm>
            <a:off x="1534526" y="318117"/>
            <a:ext cx="727211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endParaRPr lang="en-US" sz="35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0613CA-E90E-4FA3-9376-3A1538E3E3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882" y="5028441"/>
            <a:ext cx="438470" cy="45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27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212" y="2218921"/>
            <a:ext cx="7543800" cy="234445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Los Angeles County </a:t>
            </a:r>
            <a:br>
              <a:rPr lang="en-US" b="1" dirty="0" smtClean="0"/>
            </a:br>
            <a:r>
              <a:rPr lang="en-US" b="1" dirty="0" smtClean="0"/>
              <a:t>Office of Emergency Management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Jeffery Reeb</a:t>
            </a:r>
            <a:endParaRPr lang="en-US" dirty="0"/>
          </a:p>
        </p:txBody>
      </p:sp>
      <p:pic>
        <p:nvPicPr>
          <p:cNvPr id="4" name="Picture 3" descr="OEM_No_Bord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84878" y="4845982"/>
            <a:ext cx="1054468" cy="105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43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6781800" cy="715963"/>
          </a:xfrm>
        </p:spPr>
        <p:txBody>
          <a:bodyPr/>
          <a:lstStyle/>
          <a:p>
            <a:r>
              <a:rPr lang="en-US" dirty="0" smtClean="0"/>
              <a:t>Los Angeles County AWSP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05788"/>
            <a:ext cx="3979130" cy="2493962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133600"/>
            <a:ext cx="4490357" cy="2514600"/>
          </a:xfrm>
        </p:spPr>
      </p:pic>
    </p:spTree>
    <p:extLst>
      <p:ext uri="{BB962C8B-B14F-4D97-AF65-F5344CB8AC3E}">
        <p14:creationId xmlns:p14="http://schemas.microsoft.com/office/powerpoint/2010/main" val="137992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838200"/>
            <a:ext cx="5596128" cy="715963"/>
          </a:xfrm>
        </p:spPr>
        <p:txBody>
          <a:bodyPr/>
          <a:lstStyle/>
          <a:p>
            <a:r>
              <a:rPr lang="en-US" dirty="0"/>
              <a:t>Shelter Surge Capacity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06675"/>
            <a:ext cx="4446412" cy="250110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Add additional facilities for adverse weather</a:t>
            </a:r>
          </a:p>
          <a:p>
            <a:r>
              <a:rPr lang="en-US" dirty="0"/>
              <a:t>Establish a dynamic program</a:t>
            </a:r>
          </a:p>
          <a:p>
            <a:r>
              <a:rPr lang="en-US" dirty="0"/>
              <a:t>Weather forecasting was critical to success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84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838200"/>
            <a:ext cx="7315200" cy="715963"/>
          </a:xfrm>
        </p:spPr>
        <p:txBody>
          <a:bodyPr/>
          <a:lstStyle/>
          <a:p>
            <a:r>
              <a:rPr lang="en-US" dirty="0" smtClean="0"/>
              <a:t>Augmented Shelter Sites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8" y="2895600"/>
            <a:ext cx="4446412" cy="250110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Dependent on the Winter Shelter Backbone</a:t>
            </a:r>
          </a:p>
          <a:p>
            <a:r>
              <a:rPr lang="en-US" dirty="0" smtClean="0"/>
              <a:t>Required 24 hour activation lead time</a:t>
            </a:r>
          </a:p>
          <a:p>
            <a:r>
              <a:rPr lang="en-US" dirty="0" smtClean="0"/>
              <a:t>Balance fiscal responsibility with meeting needs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922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212" y="2218921"/>
            <a:ext cx="7543800" cy="234445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Los Angeles County </a:t>
            </a:r>
            <a:br>
              <a:rPr lang="en-US" b="1" dirty="0" smtClean="0"/>
            </a:br>
            <a:r>
              <a:rPr lang="en-US" b="1" dirty="0" smtClean="0"/>
              <a:t>Homeless Initiative Unit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Ashley Oh</a:t>
            </a:r>
            <a:endParaRPr lang="en-US" dirty="0"/>
          </a:p>
        </p:txBody>
      </p:sp>
      <p:pic>
        <p:nvPicPr>
          <p:cNvPr id="5" name="Picture 6" descr="Image result for los angeles county homeless initiati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054" y="5040271"/>
            <a:ext cx="1768116" cy="117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847344"/>
            <a:ext cx="5782056" cy="715963"/>
          </a:xfrm>
        </p:spPr>
        <p:txBody>
          <a:bodyPr/>
          <a:lstStyle/>
          <a:p>
            <a:r>
              <a:rPr lang="en-US" dirty="0" smtClean="0"/>
              <a:t>AWS Activation Criteria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14600"/>
            <a:ext cx="4496904" cy="252668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2362201"/>
            <a:ext cx="3581400" cy="4114800"/>
          </a:xfrm>
        </p:spPr>
        <p:txBody>
          <a:bodyPr/>
          <a:lstStyle/>
          <a:p>
            <a:r>
              <a:rPr lang="en-US" sz="2000" dirty="0" smtClean="0"/>
              <a:t>(NWS)1 </a:t>
            </a:r>
            <a:r>
              <a:rPr lang="en-US" sz="2000" dirty="0"/>
              <a:t>inch of rain in 24 hours </a:t>
            </a:r>
          </a:p>
          <a:p>
            <a:pPr lvl="0"/>
            <a:r>
              <a:rPr lang="en-US" sz="2000" dirty="0" smtClean="0"/>
              <a:t>3 </a:t>
            </a:r>
            <a:r>
              <a:rPr lang="en-US" sz="2000" dirty="0"/>
              <a:t>or more consecutive days of ¼ inch of rain</a:t>
            </a:r>
            <a:r>
              <a:rPr lang="en-US" sz="2000" dirty="0" smtClean="0"/>
              <a:t>, </a:t>
            </a:r>
            <a:r>
              <a:rPr lang="en-US" sz="2000" dirty="0"/>
              <a:t>temperatures at or below 50 degrees </a:t>
            </a:r>
          </a:p>
          <a:p>
            <a:pPr lvl="0"/>
            <a:r>
              <a:rPr lang="en-US" sz="2000" dirty="0"/>
              <a:t>County Health Officer issues a Cold Weather Alert (3 </a:t>
            </a:r>
            <a:r>
              <a:rPr lang="en-US" sz="2000" dirty="0" smtClean="0"/>
              <a:t>X &lt;50 F, Wind-chill &lt;32 F</a:t>
            </a:r>
            <a:endParaRPr lang="en-US" sz="2000" dirty="0"/>
          </a:p>
          <a:p>
            <a:pPr lvl="0"/>
            <a:r>
              <a:rPr lang="en-US" sz="2000" dirty="0"/>
              <a:t>NWS issues a flood watch or </a:t>
            </a:r>
            <a:r>
              <a:rPr lang="en-US" sz="2000" dirty="0" smtClean="0"/>
              <a:t>warning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113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44" y="838200"/>
            <a:ext cx="5105400" cy="715963"/>
          </a:xfrm>
        </p:spPr>
        <p:txBody>
          <a:bodyPr/>
          <a:lstStyle/>
          <a:p>
            <a:r>
              <a:rPr lang="en-US" dirty="0" smtClean="0"/>
              <a:t>Keys To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Public Non-Profit Partnership</a:t>
            </a:r>
          </a:p>
          <a:p>
            <a:pPr lvl="1"/>
            <a:r>
              <a:rPr lang="en-US" sz="3600" dirty="0" smtClean="0"/>
              <a:t>LACO, NWS, LAHSA</a:t>
            </a:r>
          </a:p>
          <a:p>
            <a:r>
              <a:rPr lang="en-US" sz="3600" dirty="0" smtClean="0"/>
              <a:t>Criteria based decision making</a:t>
            </a:r>
          </a:p>
          <a:p>
            <a:r>
              <a:rPr lang="en-US" sz="3600" dirty="0" smtClean="0"/>
              <a:t>Senior leadership commitment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17677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212" y="2218921"/>
            <a:ext cx="7543800" cy="234445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Los Angeles County </a:t>
            </a:r>
            <a:br>
              <a:rPr lang="en-US" b="1" dirty="0" smtClean="0"/>
            </a:br>
            <a:r>
              <a:rPr lang="en-US" b="1" dirty="0" smtClean="0"/>
              <a:t>Department of Public Health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Dr. Prabhu Gounder</a:t>
            </a:r>
            <a:endParaRPr lang="en-US" dirty="0"/>
          </a:p>
        </p:txBody>
      </p:sp>
      <p:pic>
        <p:nvPicPr>
          <p:cNvPr id="5" name="Picture 4" descr="Image result for los angeles county public heal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291" y="4804145"/>
            <a:ext cx="1141641" cy="112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799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alibri" charset="0"/>
                <a:ea typeface="Geneva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0E74061-E953-4DE6-B6BC-EC834E98BC26}" type="slidenum">
              <a:rPr lang="en-US" altLang="en-US" sz="10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23</a:t>
            </a:fld>
            <a:endParaRPr lang="en-US" alt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Public Health Response to Hepatitis A Outbreak Among Homeless People in 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Los </a:t>
            </a:r>
            <a:r>
              <a:rPr lang="en-US" dirty="0">
                <a:ea typeface="+mj-ea"/>
                <a:cs typeface="+mj-cs"/>
              </a:rPr>
              <a:t>Angeles County 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z="2400" dirty="0" smtClean="0">
                <a:ea typeface="+mn-ea"/>
                <a:cs typeface="+mn-cs"/>
              </a:rPr>
              <a:t>Prabhu Gounder, MD, MPH</a:t>
            </a:r>
          </a:p>
          <a:p>
            <a:pPr algn="l" eaLnBrk="1" hangingPunct="1">
              <a:defRPr/>
            </a:pPr>
            <a:r>
              <a:rPr lang="en-US" sz="2400" dirty="0" smtClean="0">
                <a:ea typeface="+mn-ea"/>
                <a:cs typeface="+mn-cs"/>
              </a:rPr>
              <a:t>Medical Director, Viral Hepatitis Unit</a:t>
            </a:r>
          </a:p>
          <a:p>
            <a:pPr algn="l" eaLnBrk="1" hangingPunct="1">
              <a:defRPr/>
            </a:pPr>
            <a:r>
              <a:rPr lang="en-US" sz="2400" dirty="0" smtClean="0">
                <a:ea typeface="+mn-ea"/>
                <a:cs typeface="+mn-cs"/>
              </a:rPr>
              <a:t>Acute Communicable Diseases Control Program</a:t>
            </a:r>
          </a:p>
          <a:p>
            <a:pPr algn="l" eaLnBrk="1" hangingPunct="1">
              <a:defRPr/>
            </a:pPr>
            <a:endParaRPr lang="en-US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985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is Hepatitis A?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800600" cy="48307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Virus that damages liver</a:t>
            </a:r>
          </a:p>
          <a:p>
            <a:pPr>
              <a:defRPr/>
            </a:pPr>
            <a:r>
              <a:rPr lang="en-US" dirty="0" smtClean="0"/>
              <a:t>Symptoms</a:t>
            </a:r>
          </a:p>
          <a:p>
            <a:pPr lvl="1">
              <a:defRPr/>
            </a:pPr>
            <a:r>
              <a:rPr lang="en-US" dirty="0" smtClean="0"/>
              <a:t>Nausea, vomiting</a:t>
            </a:r>
          </a:p>
          <a:p>
            <a:pPr lvl="1">
              <a:defRPr/>
            </a:pPr>
            <a:r>
              <a:rPr lang="en-US" dirty="0"/>
              <a:t>A</a:t>
            </a:r>
            <a:r>
              <a:rPr lang="en-US" dirty="0" smtClean="0"/>
              <a:t>bdominal pain</a:t>
            </a:r>
          </a:p>
          <a:p>
            <a:pPr lvl="1">
              <a:defRPr/>
            </a:pPr>
            <a:r>
              <a:rPr lang="en-US" dirty="0" smtClean="0"/>
              <a:t>Jaundice </a:t>
            </a:r>
          </a:p>
          <a:p>
            <a:pPr>
              <a:defRPr/>
            </a:pPr>
            <a:r>
              <a:rPr lang="en-US" dirty="0" smtClean="0"/>
              <a:t>Fecal-oral transmission</a:t>
            </a:r>
          </a:p>
          <a:p>
            <a:pPr lvl="1">
              <a:defRPr/>
            </a:pPr>
            <a:r>
              <a:rPr lang="en-US" dirty="0" smtClean="0"/>
              <a:t>Secreted in stool</a:t>
            </a:r>
          </a:p>
          <a:p>
            <a:pPr lvl="1">
              <a:defRPr/>
            </a:pPr>
            <a:r>
              <a:rPr lang="en-US" dirty="0" smtClean="0"/>
              <a:t>Ingestion of contaminated food or water</a:t>
            </a:r>
          </a:p>
          <a:p>
            <a:pPr>
              <a:defRPr/>
            </a:pPr>
            <a:r>
              <a:rPr lang="en-US" dirty="0"/>
              <a:t>Propagated by poor sanitation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7E3862-9E88-4160-9D17-04103B19ED1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512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60020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387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Why is hepatitis A challenging to control?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76800" cy="4525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Highly contagious </a:t>
            </a:r>
          </a:p>
          <a:p>
            <a:pPr>
              <a:defRPr/>
            </a:pPr>
            <a:r>
              <a:rPr lang="en-US" dirty="0"/>
              <a:t>Infected person contagious 14 days </a:t>
            </a:r>
            <a:r>
              <a:rPr lang="en-US" b="1" i="1" dirty="0"/>
              <a:t>before</a:t>
            </a:r>
            <a:r>
              <a:rPr lang="en-US" dirty="0"/>
              <a:t> symptom onset</a:t>
            </a:r>
          </a:p>
          <a:p>
            <a:pPr>
              <a:defRPr/>
            </a:pPr>
            <a:r>
              <a:rPr lang="en-US" dirty="0" smtClean="0"/>
              <a:t>Can </a:t>
            </a:r>
            <a:r>
              <a:rPr lang="en-US" dirty="0"/>
              <a:t>persist on environmental surfaces for months</a:t>
            </a:r>
          </a:p>
          <a:p>
            <a:pPr>
              <a:defRPr/>
            </a:pPr>
            <a:r>
              <a:rPr lang="en-US" dirty="0" smtClean="0"/>
              <a:t>Resistant </a:t>
            </a:r>
            <a:r>
              <a:rPr lang="en-US" dirty="0"/>
              <a:t>to </a:t>
            </a:r>
            <a:r>
              <a:rPr lang="en-US" dirty="0" smtClean="0"/>
              <a:t>killing by many common disinfection methods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48EA8A-4C2C-4DAC-908F-D871DCD44A18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6149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00200"/>
            <a:ext cx="282416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288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alibri" charset="0"/>
                <a:ea typeface="Geneva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2B83A9A0-2172-488F-9BF7-3A3E6A4A3463}" type="slidenum">
              <a:rPr lang="en-US" altLang="en-US" sz="10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26</a:t>
            </a:fld>
            <a:endParaRPr lang="en-US" alt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Hepatitis A Outbreak in LA County</a:t>
            </a:r>
          </a:p>
        </p:txBody>
      </p:sp>
      <p:pic>
        <p:nvPicPr>
          <p:cNvPr id="819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749617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668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 County Department of Public Health (DPH) Outbreak Control Strategy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4625"/>
            <a:ext cx="4230688" cy="4343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Case detection and containment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Vaccination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Improve sanitation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Provide education and information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r>
              <a:rPr lang="en-US" dirty="0" smtClean="0"/>
              <a:t>Required coordination and partnerships with internal and external partners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alibri" charset="0"/>
                <a:ea typeface="Geneva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4B19D7C1-32B0-4EA2-804E-F52D6798143F}" type="slidenum">
              <a:rPr lang="en-US" altLang="en-US" sz="10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27</a:t>
            </a:fld>
            <a:endParaRPr lang="en-US" altLang="en-US" sz="1000" dirty="0" smtClean="0">
              <a:solidFill>
                <a:srgbClr val="000000"/>
              </a:solidFill>
            </a:endParaRPr>
          </a:p>
        </p:txBody>
      </p:sp>
      <p:pic>
        <p:nvPicPr>
          <p:cNvPr id="9221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1600200"/>
            <a:ext cx="1770063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1600200"/>
            <a:ext cx="177800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862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Case Detection and Containment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Case detection</a:t>
            </a:r>
          </a:p>
          <a:p>
            <a:pPr lvl="1">
              <a:defRPr/>
            </a:pPr>
            <a:r>
              <a:rPr lang="en-US" dirty="0" smtClean="0"/>
              <a:t>Automatic lab reporting of positive hepatitis A tests</a:t>
            </a:r>
          </a:p>
          <a:p>
            <a:pPr lvl="1">
              <a:defRPr/>
            </a:pPr>
            <a:r>
              <a:rPr lang="en-US" dirty="0" smtClean="0"/>
              <a:t>Requested providers immediately report suspected homeless cases prior to discharge</a:t>
            </a:r>
          </a:p>
          <a:p>
            <a:pPr>
              <a:defRPr/>
            </a:pPr>
            <a:r>
              <a:rPr lang="en-US" dirty="0" smtClean="0"/>
              <a:t>Created 24/7 on-call Rapid Response </a:t>
            </a:r>
            <a:r>
              <a:rPr lang="en-US" dirty="0"/>
              <a:t>T</a:t>
            </a:r>
            <a:r>
              <a:rPr lang="en-US" dirty="0" smtClean="0"/>
              <a:t>eams </a:t>
            </a:r>
          </a:p>
          <a:p>
            <a:pPr lvl="1">
              <a:defRPr/>
            </a:pPr>
            <a:r>
              <a:rPr lang="en-US" dirty="0" smtClean="0"/>
              <a:t>Canvased streets vicinity of new case to rapidly identify and treat people at risk</a:t>
            </a:r>
          </a:p>
          <a:p>
            <a:pPr lvl="2">
              <a:defRPr/>
            </a:pPr>
            <a:r>
              <a:rPr lang="en-US" dirty="0" smtClean="0"/>
              <a:t>Treatment &lt;14 days can prevent infection</a:t>
            </a:r>
          </a:p>
          <a:p>
            <a:pPr lvl="1">
              <a:defRPr/>
            </a:pPr>
            <a:r>
              <a:rPr lang="en-US" dirty="0" smtClean="0"/>
              <a:t>Public health nurses and doctors</a:t>
            </a:r>
          </a:p>
          <a:p>
            <a:pPr lvl="1">
              <a:defRPr/>
            </a:pPr>
            <a:r>
              <a:rPr lang="en-US" dirty="0" smtClean="0"/>
              <a:t>Partnered with homeless agencies and first-responders as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091B9F-0E50-4BCB-B3AB-C22E6A66446B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576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Vaccinated People at Risk From Outbreak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Vaccine is best tool for preventing new infections</a:t>
            </a:r>
          </a:p>
          <a:p>
            <a:pPr>
              <a:defRPr/>
            </a:pPr>
            <a:r>
              <a:rPr lang="en-US" dirty="0" smtClean="0"/>
              <a:t>DPH clinics offered free vaccine to at risk people</a:t>
            </a:r>
          </a:p>
          <a:p>
            <a:pPr>
              <a:defRPr/>
            </a:pPr>
            <a:r>
              <a:rPr lang="en-US" dirty="0" smtClean="0"/>
              <a:t>Partnered with street outreach teams that targeted homeless people to offer vaccine</a:t>
            </a:r>
          </a:p>
          <a:p>
            <a:pPr>
              <a:defRPr/>
            </a:pPr>
            <a:r>
              <a:rPr lang="en-US" dirty="0" smtClean="0"/>
              <a:t>Promoted vaccine to people with close frequent contact with homeless people (e.g., first-responders, sanitation workers, and food handlers who serve homeless)</a:t>
            </a:r>
          </a:p>
          <a:p>
            <a:pPr>
              <a:defRPr/>
            </a:pPr>
            <a:r>
              <a:rPr lang="en-US" dirty="0" smtClean="0"/>
              <a:t>Engaged health plans and providers to encourage vaccinating at-risk people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D145A-59A2-43DA-A6A8-6976176F0DE8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07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42" y="-57685"/>
            <a:ext cx="8440615" cy="4668240"/>
          </a:xfrm>
          <a:prstGeom prst="rect">
            <a:avLst/>
          </a:prstGeom>
        </p:spPr>
      </p:pic>
      <p:sp>
        <p:nvSpPr>
          <p:cNvPr id="12" name="Title 2"/>
          <p:cNvSpPr txBox="1">
            <a:spLocks/>
          </p:cNvSpPr>
          <p:nvPr/>
        </p:nvSpPr>
        <p:spPr>
          <a:xfrm>
            <a:off x="-12699" y="4910376"/>
            <a:ext cx="9156699" cy="1947624"/>
          </a:xfrm>
          <a:prstGeom prst="rect">
            <a:avLst/>
          </a:prstGeom>
          <a:solidFill>
            <a:srgbClr val="833F76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lnSpc>
                <a:spcPct val="100000"/>
              </a:lnSpc>
              <a:spcAft>
                <a:spcPct val="0"/>
              </a:spcAft>
            </a:pPr>
            <a:endParaRPr lang="en-US" sz="2800" b="1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6685629-EC1E-4F75-AD2F-7DCA78FAC7A1}"/>
              </a:ext>
            </a:extLst>
          </p:cNvPr>
          <p:cNvCxnSpPr/>
          <p:nvPr/>
        </p:nvCxnSpPr>
        <p:spPr>
          <a:xfrm>
            <a:off x="6051054" y="4899184"/>
            <a:ext cx="0" cy="1958816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5136D4E-B31F-4966-A6F2-DEF3E49794BC}"/>
              </a:ext>
            </a:extLst>
          </p:cNvPr>
          <p:cNvCxnSpPr>
            <a:cxnSpLocks/>
          </p:cNvCxnSpPr>
          <p:nvPr/>
        </p:nvCxnSpPr>
        <p:spPr>
          <a:xfrm>
            <a:off x="6964017" y="4910376"/>
            <a:ext cx="0" cy="1958816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797F384-2673-4568-812D-F139A330E8E3}"/>
              </a:ext>
            </a:extLst>
          </p:cNvPr>
          <p:cNvSpPr/>
          <p:nvPr/>
        </p:nvSpPr>
        <p:spPr>
          <a:xfrm>
            <a:off x="7078427" y="5487634"/>
            <a:ext cx="2043153" cy="588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Ashlee Oh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95BFF6E-665F-48A3-AB4B-0D18EB8A3826}"/>
              </a:ext>
            </a:extLst>
          </p:cNvPr>
          <p:cNvSpPr txBox="1"/>
          <p:nvPr/>
        </p:nvSpPr>
        <p:spPr>
          <a:xfrm>
            <a:off x="0" y="5089471"/>
            <a:ext cx="6951318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6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Inland Empire Regional Meeting</a:t>
            </a:r>
          </a:p>
          <a:p>
            <a:pPr algn="ctr">
              <a:lnSpc>
                <a:spcPct val="120000"/>
              </a:lnSpc>
            </a:pPr>
            <a:r>
              <a:rPr lang="en-US" sz="26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 State Association of Counties</a:t>
            </a:r>
          </a:p>
          <a:p>
            <a:pPr algn="ctr">
              <a:lnSpc>
                <a:spcPct val="120000"/>
              </a:lnSpc>
            </a:pPr>
            <a:r>
              <a:rPr lang="en-US" sz="26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29, 2018</a:t>
            </a:r>
          </a:p>
          <a:p>
            <a:pPr>
              <a:lnSpc>
                <a:spcPct val="120000"/>
              </a:lnSpc>
            </a:pPr>
            <a:endParaRPr lang="en-US" sz="2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F65B93-32B8-4B88-8903-A9E8A12073C3}"/>
              </a:ext>
            </a:extLst>
          </p:cNvPr>
          <p:cNvSpPr txBox="1"/>
          <p:nvPr/>
        </p:nvSpPr>
        <p:spPr>
          <a:xfrm>
            <a:off x="127591" y="3772187"/>
            <a:ext cx="8910083" cy="131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400" b="1" dirty="0">
                <a:solidFill>
                  <a:srgbClr val="602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Preventing and Combating Homelessness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1910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>
              <a:defRPr/>
            </a:pPr>
            <a:r>
              <a:rPr lang="en-US" dirty="0" smtClean="0"/>
              <a:t>Sanitation Improvement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800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DPH Environmental Health (EH) partnered with </a:t>
            </a:r>
            <a:r>
              <a:rPr lang="en-US" dirty="0"/>
              <a:t>Los Angeles Homeless Service </a:t>
            </a:r>
            <a:r>
              <a:rPr lang="en-US" dirty="0" smtClean="0"/>
              <a:t>Authority (LAHSA)</a:t>
            </a:r>
          </a:p>
          <a:p>
            <a:pPr lvl="1">
              <a:defRPr/>
            </a:pPr>
            <a:r>
              <a:rPr lang="en-US" dirty="0" smtClean="0"/>
              <a:t>Inspected homeless shelters </a:t>
            </a:r>
          </a:p>
          <a:p>
            <a:pPr lvl="1">
              <a:defRPr/>
            </a:pPr>
            <a:r>
              <a:rPr lang="en-US" dirty="0" smtClean="0"/>
              <a:t>Provided a toolkit with template resources and policies on improving sanitation </a:t>
            </a:r>
          </a:p>
          <a:p>
            <a:pPr>
              <a:defRPr/>
            </a:pPr>
            <a:r>
              <a:rPr lang="en-US" dirty="0" smtClean="0"/>
              <a:t>DPH EH, LASHA and Department of Public Works</a:t>
            </a:r>
          </a:p>
          <a:p>
            <a:pPr lvl="1">
              <a:defRPr/>
            </a:pPr>
            <a:r>
              <a:rPr lang="en-US" dirty="0" smtClean="0"/>
              <a:t>Assessed availability hygiene facilities at &gt;50 homeless encampments</a:t>
            </a:r>
          </a:p>
          <a:p>
            <a:pPr lvl="1">
              <a:defRPr/>
            </a:pPr>
            <a:r>
              <a:rPr lang="en-US" dirty="0" smtClean="0"/>
              <a:t>Partnered with high risk cities to develop city-level plans to increase access to hygiene facilities</a:t>
            </a:r>
          </a:p>
          <a:p>
            <a:pPr lvl="1">
              <a:defRPr/>
            </a:pPr>
            <a:r>
              <a:rPr lang="en-US" dirty="0" smtClean="0"/>
              <a:t>Deployed toilets, showers, handwashing stations to LA County unincorporated areas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2C6B24-F9DF-4CB3-9594-375FF3F0EFC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602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Educated Public and Key Stakeholders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Engaged 17 distinct stakeholder groups including city leaders, </a:t>
            </a:r>
            <a:r>
              <a:rPr lang="en-US" dirty="0"/>
              <a:t>homeless service providers, healthcare providers, </a:t>
            </a:r>
            <a:r>
              <a:rPr lang="en-US" dirty="0" smtClean="0"/>
              <a:t>and first responders</a:t>
            </a:r>
          </a:p>
          <a:p>
            <a:pPr>
              <a:defRPr/>
            </a:pPr>
            <a:r>
              <a:rPr lang="en-US" dirty="0" smtClean="0"/>
              <a:t>Conducted &gt;500 in-person educational trainings at various community settings </a:t>
            </a:r>
          </a:p>
          <a:p>
            <a:pPr>
              <a:defRPr/>
            </a:pPr>
            <a:r>
              <a:rPr lang="en-US" dirty="0" smtClean="0"/>
              <a:t>Created a toll-free hotline as a primary source for answering questions from general public</a:t>
            </a:r>
          </a:p>
          <a:p>
            <a:pPr>
              <a:defRPr/>
            </a:pPr>
            <a:r>
              <a:rPr lang="en-US" dirty="0" smtClean="0"/>
              <a:t>Public awareness campaign promote awareness, hygiene, and vaccination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75B4B-4AA3-4130-B68B-6FC8CC883CE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14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212" y="2218921"/>
            <a:ext cx="7543800" cy="234445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Los Angeles County </a:t>
            </a:r>
            <a:br>
              <a:rPr lang="en-US" b="1" dirty="0" smtClean="0"/>
            </a:br>
            <a:r>
              <a:rPr lang="en-US" b="1" dirty="0" smtClean="0"/>
              <a:t>Sheriff’s Department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Lieutenant Geff Deedrick</a:t>
            </a:r>
            <a:endParaRPr lang="en-US" dirty="0"/>
          </a:p>
        </p:txBody>
      </p:sp>
      <p:pic>
        <p:nvPicPr>
          <p:cNvPr id="4" name="Picture 8" descr="Image result for los angeles county sheriff departm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471" y="4750269"/>
            <a:ext cx="1718530" cy="148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714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4CS001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0338"/>
            <a:ext cx="9144000" cy="6858000"/>
          </a:xfrm>
          <a:prstGeom prst="rect">
            <a:avLst/>
          </a:prstGeom>
          <a:noFill/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2062717" y="392878"/>
            <a:ext cx="69872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sz="3200" dirty="0">
                <a:solidFill>
                  <a:prstClr val="white"/>
                </a:solidFill>
              </a:rPr>
              <a:t>Los Angeles County Sheriff’s Department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523999" y="4522573"/>
            <a:ext cx="7525951" cy="181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 defTabSz="914400"/>
            <a:r>
              <a:rPr lang="en-US" sz="3200" dirty="0" smtClean="0">
                <a:solidFill>
                  <a:prstClr val="white"/>
                </a:solidFill>
              </a:rPr>
              <a:t>Homeless Outreach Services Team</a:t>
            </a:r>
          </a:p>
          <a:p>
            <a:pPr algn="ctr" defTabSz="914400"/>
            <a:r>
              <a:rPr lang="en-US" sz="3200" dirty="0" smtClean="0">
                <a:solidFill>
                  <a:prstClr val="white"/>
                </a:solidFill>
              </a:rPr>
              <a:t>Homeless Encampment Protocol</a:t>
            </a:r>
          </a:p>
          <a:p>
            <a:pPr algn="ctr" defTabSz="914400"/>
            <a:r>
              <a:rPr lang="en-US" sz="2000" dirty="0" smtClean="0">
                <a:solidFill>
                  <a:srgbClr val="FFFF00"/>
                </a:solidFill>
              </a:rPr>
              <a:t>Lieutenant Geff Deedrick</a:t>
            </a:r>
          </a:p>
          <a:p>
            <a:pPr algn="ctr" defTabSz="914400"/>
            <a:r>
              <a:rPr lang="en-US" sz="2000" dirty="0" smtClean="0">
                <a:solidFill>
                  <a:srgbClr val="FFFF00"/>
                </a:solidFill>
              </a:rPr>
              <a:t>LASD-Community Partnerships Bureau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53254" name="Guns and Angels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7086600"/>
            <a:ext cx="304800" cy="304800"/>
          </a:xfrm>
          <a:prstGeom prst="rect">
            <a:avLst/>
          </a:prstGeom>
          <a:noFill/>
        </p:spPr>
      </p:pic>
      <p:pic>
        <p:nvPicPr>
          <p:cNvPr id="53255" name="Guns and Angels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7162800"/>
            <a:ext cx="304800" cy="3048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64" l="174" r="98264">
                        <a14:foregroundMark x1="54340" y1="88612" x2="53472" y2="88144"/>
                        <a14:foregroundMark x1="57639" y1="85491" x2="51389" y2="92980"/>
                        <a14:foregroundMark x1="46181" y1="92044" x2="46181" y2="92044"/>
                        <a14:foregroundMark x1="96701" y1="71919" x2="96701" y2="71919"/>
                        <a14:foregroundMark x1="96354" y1="25273" x2="96354" y2="25273"/>
                        <a14:foregroundMark x1="49653" y1="2808" x2="49653" y2="2808"/>
                        <a14:foregroundMark x1="7118" y1="24961" x2="7118" y2="24961"/>
                        <a14:foregroundMark x1="5208" y1="68955" x2="5208" y2="68955"/>
                        <a14:foregroundMark x1="93403" y1="69735" x2="93403" y2="69735"/>
                        <a14:foregroundMark x1="77431" y1="24961" x2="77431" y2="24961"/>
                        <a14:foregroundMark x1="75868" y1="24805" x2="75868" y2="24805"/>
                        <a14:foregroundMark x1="29688" y1="25273" x2="29688" y2="25273"/>
                        <a14:foregroundMark x1="94097" y1="75507" x2="94097" y2="75507"/>
                        <a14:backgroundMark x1="68924" y1="86427" x2="99826" y2="89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38" y="1459723"/>
            <a:ext cx="3236125" cy="277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6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numSld="100"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54"/>
                </p:tgtEl>
              </p:cMediaNode>
            </p:audio>
            <p:audio>
              <p:cMediaNode numSld="16" showWhenStopped="0">
                <p:cTn id="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5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DSC014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048000"/>
            <a:ext cx="4419600" cy="3505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8" name="Picture 2" descr="4CS001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362200" y="76200"/>
            <a:ext cx="525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</a:rPr>
              <a:t>HOST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1881966"/>
            <a:ext cx="6840748" cy="428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9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DSC014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362200"/>
            <a:ext cx="4419600" cy="3505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8" name="Picture 2" descr="4CS001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4572000" y="1524000"/>
            <a:ext cx="441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To </a:t>
            </a:r>
            <a:r>
              <a:rPr lang="en-US" sz="3200" dirty="0">
                <a:solidFill>
                  <a:srgbClr val="FFFF00"/>
                </a:solidFill>
              </a:rPr>
              <a:t>secure resources to enhance outreach efforts and social-service related issues at sites. </a:t>
            </a:r>
            <a:endParaRPr lang="en-US" sz="3200" dirty="0" smtClean="0">
              <a:solidFill>
                <a:srgbClr val="FFFF00"/>
              </a:solidFill>
            </a:endParaRP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prstClr val="white"/>
                </a:solidFill>
              </a:rPr>
              <a:t>Addressing homeless populations/areas can monopolize field units time and efforts. </a:t>
            </a: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3200" dirty="0">
              <a:solidFill>
                <a:prstClr val="white"/>
              </a:solidFill>
            </a:endParaRP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362200" y="76200"/>
            <a:ext cx="525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</a:rPr>
              <a:t>Homeless Encampment Protocol 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788" y="2147316"/>
            <a:ext cx="4986528" cy="373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0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DSC014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362200"/>
            <a:ext cx="4419600" cy="3505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8" name="Picture 2" descr="4CS001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2971800" y="1638300"/>
            <a:ext cx="602609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en-US" sz="2400" dirty="0" smtClean="0">
                <a:solidFill>
                  <a:srgbClr val="FFFF00"/>
                </a:solidFill>
              </a:rPr>
              <a:t>For the purpose of this protocol, a “Significant Homeless Encampment” is a location involving five or more homeless persons where </a:t>
            </a:r>
            <a:r>
              <a:rPr lang="en-US" sz="2400" dirty="0">
                <a:solidFill>
                  <a:srgbClr val="FFFF00"/>
                </a:solidFill>
              </a:rPr>
              <a:t>one or more of the following conditions </a:t>
            </a:r>
            <a:r>
              <a:rPr lang="en-US" sz="2400" dirty="0" smtClean="0">
                <a:solidFill>
                  <a:srgbClr val="FFFF00"/>
                </a:solidFill>
              </a:rPr>
              <a:t>exist:</a:t>
            </a:r>
          </a:p>
          <a:p>
            <a:pPr defTabSz="914400">
              <a:lnSpc>
                <a:spcPct val="90000"/>
              </a:lnSpc>
              <a:spcBef>
                <a:spcPct val="20000"/>
              </a:spcBef>
            </a:pPr>
            <a:endParaRPr lang="en-US" sz="2400" dirty="0" smtClean="0">
              <a:solidFill>
                <a:prstClr val="white"/>
              </a:solidFill>
            </a:endParaRP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	</a:t>
            </a:r>
            <a:r>
              <a:rPr lang="en-US" sz="2400" dirty="0" smtClean="0">
                <a:solidFill>
                  <a:prstClr val="white"/>
                </a:solidFill>
              </a:rPr>
              <a:t>Homeless </a:t>
            </a:r>
            <a:r>
              <a:rPr lang="en-US" sz="2400" dirty="0">
                <a:solidFill>
                  <a:prstClr val="white"/>
                </a:solidFill>
              </a:rPr>
              <a:t>individuals routinely gather</a:t>
            </a: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 smtClean="0">
                <a:solidFill>
                  <a:srgbClr val="FFFF00"/>
                </a:solidFill>
              </a:rPr>
              <a:t>Homeless </a:t>
            </a:r>
            <a:r>
              <a:rPr lang="en-US" sz="2400" dirty="0">
                <a:solidFill>
                  <a:srgbClr val="FFFF00"/>
                </a:solidFill>
              </a:rPr>
              <a:t>individuals have established </a:t>
            </a:r>
            <a:r>
              <a:rPr lang="en-US" sz="2400" dirty="0" smtClean="0">
                <a:solidFill>
                  <a:srgbClr val="FFFF00"/>
                </a:solidFill>
              </a:rPr>
              <a:t>	residency</a:t>
            </a:r>
            <a:endParaRPr lang="en-US" sz="2400" dirty="0">
              <a:solidFill>
                <a:srgbClr val="FFFF00"/>
              </a:solidFill>
            </a:endParaRP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 smtClean="0">
                <a:solidFill>
                  <a:prstClr val="white"/>
                </a:solidFill>
              </a:rPr>
              <a:t>Homeless </a:t>
            </a:r>
            <a:r>
              <a:rPr lang="en-US" sz="2400" dirty="0">
                <a:solidFill>
                  <a:prstClr val="white"/>
                </a:solidFill>
              </a:rPr>
              <a:t>individuals have </a:t>
            </a:r>
            <a:r>
              <a:rPr lang="en-US" sz="2400" dirty="0" smtClean="0">
                <a:solidFill>
                  <a:prstClr val="white"/>
                </a:solidFill>
              </a:rPr>
              <a:t>constructed 	forms </a:t>
            </a:r>
            <a:r>
              <a:rPr lang="en-US" sz="2400" dirty="0">
                <a:solidFill>
                  <a:prstClr val="white"/>
                </a:solidFill>
              </a:rPr>
              <a:t>of </a:t>
            </a:r>
            <a:r>
              <a:rPr lang="en-US" sz="2400" dirty="0" smtClean="0">
                <a:solidFill>
                  <a:prstClr val="white"/>
                </a:solidFill>
              </a:rPr>
              <a:t>shelter </a:t>
            </a:r>
            <a:r>
              <a:rPr lang="en-US" sz="2400" dirty="0">
                <a:solidFill>
                  <a:prstClr val="white"/>
                </a:solidFill>
              </a:rPr>
              <a:t>and/or </a:t>
            </a:r>
            <a:r>
              <a:rPr lang="en-US" sz="2400" dirty="0" smtClean="0">
                <a:solidFill>
                  <a:prstClr val="white"/>
                </a:solidFill>
              </a:rPr>
              <a:t>dwellings</a:t>
            </a:r>
            <a:endParaRPr lang="en-US" sz="2400" dirty="0">
              <a:solidFill>
                <a:prstClr val="white"/>
              </a:solidFill>
            </a:endParaRP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 smtClean="0">
                <a:solidFill>
                  <a:srgbClr val="FFFF00"/>
                </a:solidFill>
              </a:rPr>
              <a:t>Homeless </a:t>
            </a:r>
            <a:r>
              <a:rPr lang="en-US" sz="2400" dirty="0">
                <a:solidFill>
                  <a:srgbClr val="FFFF00"/>
                </a:solidFill>
              </a:rPr>
              <a:t>individuals are collecting or </a:t>
            </a:r>
            <a:r>
              <a:rPr lang="en-US" sz="2400" dirty="0" smtClean="0">
                <a:solidFill>
                  <a:srgbClr val="FFFF00"/>
                </a:solidFill>
              </a:rPr>
              <a:t>	storing personal</a:t>
            </a:r>
            <a:r>
              <a:rPr lang="en-US" sz="2400" dirty="0">
                <a:solidFill>
                  <a:srgbClr val="FFFF00"/>
                </a:solidFill>
              </a:rPr>
              <a:t>, abandoned or other </a:t>
            </a:r>
            <a:r>
              <a:rPr lang="en-US" sz="2400" dirty="0" smtClean="0">
                <a:solidFill>
                  <a:srgbClr val="FFFF00"/>
                </a:solidFill>
              </a:rPr>
              <a:t>	type </a:t>
            </a:r>
            <a:r>
              <a:rPr lang="en-US" sz="2400" dirty="0">
                <a:solidFill>
                  <a:srgbClr val="FFFF00"/>
                </a:solidFill>
              </a:rPr>
              <a:t>of </a:t>
            </a:r>
            <a:r>
              <a:rPr lang="en-US" sz="2400" dirty="0" smtClean="0">
                <a:solidFill>
                  <a:srgbClr val="FFFF00"/>
                </a:solidFill>
              </a:rPr>
              <a:t>property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362200" y="76200"/>
            <a:ext cx="525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 defTabSz="914400"/>
            <a:r>
              <a:rPr lang="en-US" sz="4400" dirty="0" smtClean="0">
                <a:solidFill>
                  <a:prstClr val="white"/>
                </a:solidFill>
              </a:rPr>
              <a:t>Definition</a:t>
            </a:r>
            <a:endParaRPr lang="en-US" sz="4400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22" y="4038600"/>
            <a:ext cx="2438400" cy="18288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6" y="1735836"/>
            <a:ext cx="2460752" cy="184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2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DSC014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362200"/>
            <a:ext cx="4419600" cy="3505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8" name="Picture 2" descr="4CS001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1600200" y="1524000"/>
            <a:ext cx="7391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Ongoing outreach and engagement in encampments emphasizing safety.  </a:t>
            </a: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800" dirty="0">
              <a:solidFill>
                <a:srgbClr val="FFFF00"/>
              </a:solidFill>
            </a:endParaRP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Encampments are photographed with geocoded information and mapped.</a:t>
            </a: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800" dirty="0">
              <a:solidFill>
                <a:prstClr val="white"/>
              </a:solidFill>
            </a:endParaRP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Coordination with Sheriff Stations which have waterways within their jurisdiction. </a:t>
            </a: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Coordination with other Los Angeles County Departments prior to the weather event (OEM, DPW, Flood Control).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362200" y="76200"/>
            <a:ext cx="525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</a:rPr>
              <a:t>Pre Storm Coordination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9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DSC014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362200"/>
            <a:ext cx="4419600" cy="3505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8" name="Picture 2" descr="4CS001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1600200" y="1371600"/>
            <a:ext cx="7391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457200" indent="-457200" defTabSz="9144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LASD Homeless Outreach Services Team deploys utilizing off road vehicles.</a:t>
            </a:r>
          </a:p>
          <a:p>
            <a:pPr marL="457200" indent="-457200" defTabSz="9144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2800" dirty="0" smtClean="0">
              <a:solidFill>
                <a:prstClr val="white"/>
              </a:solidFill>
            </a:endParaRPr>
          </a:p>
          <a:p>
            <a:pPr marL="457200" indent="-457200" defTabSz="9144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Ongoing coordination with Sheriff Stations to conduct patrol checks in the waterways.</a:t>
            </a:r>
          </a:p>
          <a:p>
            <a:pPr marL="457200" indent="-457200" defTabSz="9144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2800" dirty="0" smtClean="0">
              <a:solidFill>
                <a:srgbClr val="FFFF00"/>
              </a:solidFill>
            </a:endParaRPr>
          </a:p>
          <a:p>
            <a:pPr marL="457200" indent="-457200" defTabSz="9144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Communication with Office of Emergency Management, Flood Control and Department of Public Works </a:t>
            </a:r>
          </a:p>
          <a:p>
            <a:pPr marL="457200" indent="-457200" defTabSz="9144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2800" dirty="0" smtClean="0">
              <a:solidFill>
                <a:prstClr val="white"/>
              </a:solidFill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362200" y="76200"/>
            <a:ext cx="525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</a:rPr>
              <a:t>During Adverse Weather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2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DSC014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048000"/>
            <a:ext cx="4419600" cy="3505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8" name="Picture 2" descr="4CS001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1600200" y="1600200"/>
            <a:ext cx="7391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en-US" sz="2800" dirty="0" smtClean="0">
                <a:solidFill>
                  <a:srgbClr val="FFFF00"/>
                </a:solidFill>
              </a:rPr>
              <a:t>There are 6 modules of instruction, all of which are supported by a scenario-based video where discussion follows:</a:t>
            </a:r>
          </a:p>
          <a:p>
            <a:pPr marL="457200" indent="-45720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Understanding the Homeless Population – Who can be homeless</a:t>
            </a:r>
          </a:p>
          <a:p>
            <a:pPr marL="457200" indent="-45720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00"/>
              </a:solidFill>
            </a:endParaRPr>
          </a:p>
          <a:p>
            <a:pPr marL="457200" indent="-45720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Three Stages of Homelessness – Transitional, episodic, chronic</a:t>
            </a:r>
          </a:p>
          <a:p>
            <a:pPr marL="457200" indent="-45720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FFFF00"/>
              </a:solidFill>
            </a:endParaRPr>
          </a:p>
          <a:p>
            <a:pPr marL="457200" indent="-45720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Leveraging Available </a:t>
            </a:r>
            <a:r>
              <a:rPr lang="en-US" sz="2800" dirty="0" smtClean="0">
                <a:solidFill>
                  <a:srgbClr val="FFFF00"/>
                </a:solidFill>
              </a:rPr>
              <a:t>Resources – Law enforcement is not the solution. </a:t>
            </a:r>
          </a:p>
          <a:p>
            <a:pPr marL="457200" indent="-45720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362200" y="76200"/>
            <a:ext cx="525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</a:rPr>
              <a:t>LASD First Responder Training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69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A48571D-FBE9-4935-8A66-37AC135CC0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3" r="5868"/>
          <a:stretch/>
        </p:blipFill>
        <p:spPr>
          <a:xfrm flipH="1">
            <a:off x="365655" y="563526"/>
            <a:ext cx="8781755" cy="65863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78BE794-C70B-473B-B780-587299C7F83D}"/>
              </a:ext>
            </a:extLst>
          </p:cNvPr>
          <p:cNvGrpSpPr/>
          <p:nvPr/>
        </p:nvGrpSpPr>
        <p:grpSpPr>
          <a:xfrm>
            <a:off x="0" y="-11462"/>
            <a:ext cx="9245586" cy="6901690"/>
            <a:chOff x="0" y="-11462"/>
            <a:chExt cx="9245586" cy="6901690"/>
          </a:xfrm>
        </p:grpSpPr>
        <p:sp>
          <p:nvSpPr>
            <p:cNvPr id="7" name="Rectangle 6"/>
            <p:cNvSpPr/>
            <p:nvPr/>
          </p:nvSpPr>
          <p:spPr>
            <a:xfrm>
              <a:off x="0" y="-11462"/>
              <a:ext cx="9144000" cy="887896"/>
            </a:xfrm>
            <a:prstGeom prst="rect">
              <a:avLst/>
            </a:prstGeom>
            <a:solidFill>
              <a:srgbClr val="833F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58" y="92537"/>
              <a:ext cx="878369" cy="70806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6359065"/>
              <a:ext cx="9144000" cy="498935"/>
            </a:xfrm>
            <a:prstGeom prst="rect">
              <a:avLst/>
            </a:prstGeom>
            <a:solidFill>
              <a:srgbClr val="833F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965" y="6272000"/>
              <a:ext cx="2225621" cy="618228"/>
            </a:xfrm>
            <a:prstGeom prst="rect">
              <a:avLst/>
            </a:prstGeom>
          </p:spPr>
        </p:pic>
        <p:sp>
          <p:nvSpPr>
            <p:cNvPr id="11" name="Title 1"/>
            <p:cNvSpPr txBox="1">
              <a:spLocks/>
            </p:cNvSpPr>
            <p:nvPr/>
          </p:nvSpPr>
          <p:spPr>
            <a:xfrm>
              <a:off x="1081127" y="220148"/>
              <a:ext cx="7272110" cy="74335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80000"/>
                </a:lnSpc>
              </a:pPr>
              <a:r>
                <a:rPr lang="en-US" sz="3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Homeless Crisis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6" y="1195110"/>
            <a:ext cx="8305547" cy="4953000"/>
          </a:xfrm>
        </p:spPr>
        <p:txBody>
          <a:bodyPr>
            <a:noAutofit/>
          </a:bodyPr>
          <a:lstStyle/>
          <a:p>
            <a:pPr marL="457200" lvl="1" indent="-339725">
              <a:lnSpc>
                <a:spcPct val="100000"/>
              </a:lnSpc>
              <a:spcAft>
                <a:spcPts val="600"/>
              </a:spcAft>
              <a:buClr>
                <a:srgbClr val="FFC000"/>
              </a:buClr>
              <a:buSzPct val="150000"/>
            </a:pPr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County has a major homeless crisis,               which is further exacerbated by a                           housing affordability crisis. </a:t>
            </a:r>
          </a:p>
          <a:p>
            <a:pPr marL="457200" lvl="1" indent="-339725">
              <a:lnSpc>
                <a:spcPct val="100000"/>
              </a:lnSpc>
              <a:spcAft>
                <a:spcPts val="600"/>
              </a:spcAft>
              <a:buClr>
                <a:srgbClr val="FFC000"/>
              </a:buClr>
              <a:buSzPct val="150000"/>
            </a:pPr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Nearly 58,000 people experienced                    homelessness on a given night in 2017.</a:t>
            </a:r>
          </a:p>
          <a:p>
            <a:pPr marL="457200" lvl="1" indent="-339725">
              <a:lnSpc>
                <a:spcPct val="100000"/>
              </a:lnSpc>
              <a:spcAft>
                <a:spcPts val="600"/>
              </a:spcAft>
              <a:buClr>
                <a:srgbClr val="FFC000"/>
              </a:buClr>
              <a:buSzPct val="150000"/>
            </a:pPr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Nearly ¾ of homeless people are               unsheltered. </a:t>
            </a:r>
          </a:p>
          <a:p>
            <a:pPr marL="457200" lvl="1" indent="-339725">
              <a:lnSpc>
                <a:spcPct val="100000"/>
              </a:lnSpc>
              <a:spcAft>
                <a:spcPts val="600"/>
              </a:spcAft>
              <a:buClr>
                <a:srgbClr val="FFC000"/>
              </a:buClr>
              <a:buSzPct val="150000"/>
            </a:pPr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Los Angeles Metro Area,                                  as of 2015, 57% of renters were cost-burdened (paying more than 30% of income for housing) and 31% of renters were severely cost-burdened (paying more than 50% of income for housing).</a:t>
            </a:r>
          </a:p>
          <a:p>
            <a:pPr marL="457200" lvl="1" indent="-339725">
              <a:lnSpc>
                <a:spcPct val="100000"/>
              </a:lnSpc>
              <a:spcAft>
                <a:spcPts val="600"/>
              </a:spcAft>
              <a:buClr>
                <a:srgbClr val="FFC000"/>
              </a:buClr>
              <a:buSzPct val="150000"/>
            </a:pPr>
            <a:endParaRPr lang="en-US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6137910-916C-46E2-B24A-F617F42A7996}"/>
              </a:ext>
            </a:extLst>
          </p:cNvPr>
          <p:cNvSpPr/>
          <p:nvPr/>
        </p:nvSpPr>
        <p:spPr>
          <a:xfrm>
            <a:off x="0" y="876435"/>
            <a:ext cx="391886" cy="5482630"/>
          </a:xfrm>
          <a:prstGeom prst="rect">
            <a:avLst/>
          </a:prstGeom>
          <a:solidFill>
            <a:srgbClr val="833F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8200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DSC014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048000"/>
            <a:ext cx="4419600" cy="3505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8" name="Picture 2" descr="4CS001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1600200" y="1600200"/>
            <a:ext cx="7391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457200" indent="-45720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Approach &amp; Contact – Best practices for interacting with those who suffer from a mental illness &amp; are homeless</a:t>
            </a:r>
          </a:p>
          <a:p>
            <a:pPr marL="457200" indent="-45720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FFFF00"/>
              </a:solidFill>
            </a:endParaRPr>
          </a:p>
          <a:p>
            <a:pPr marL="457200" indent="-45720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Enforcement &amp; Collaboration – Be the collaborative bridge, familiarize yourself with available resources</a:t>
            </a:r>
          </a:p>
          <a:p>
            <a:pPr marL="457200" indent="-45720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Legal Considerations &amp; Potential Liabilities – </a:t>
            </a:r>
            <a:r>
              <a:rPr lang="en-US" sz="2800" dirty="0" smtClean="0">
                <a:solidFill>
                  <a:srgbClr val="FFFF00"/>
                </a:solidFill>
              </a:rPr>
              <a:t>Always </a:t>
            </a:r>
            <a:r>
              <a:rPr lang="en-US" sz="2800" dirty="0">
                <a:solidFill>
                  <a:srgbClr val="FFFF00"/>
                </a:solidFill>
              </a:rPr>
              <a:t>be guided by the civil rights of others and the law, </a:t>
            </a:r>
            <a:r>
              <a:rPr lang="en-US" sz="2800" dirty="0" smtClean="0">
                <a:solidFill>
                  <a:srgbClr val="FFFF00"/>
                </a:solidFill>
              </a:rPr>
              <a:t>service </a:t>
            </a:r>
            <a:r>
              <a:rPr lang="en-US" sz="2800" dirty="0">
                <a:solidFill>
                  <a:srgbClr val="FFFF00"/>
                </a:solidFill>
              </a:rPr>
              <a:t>providers are the best solution</a:t>
            </a:r>
          </a:p>
          <a:p>
            <a:pPr defTabSz="914400">
              <a:lnSpc>
                <a:spcPct val="90000"/>
              </a:lnSpc>
              <a:spcBef>
                <a:spcPct val="20000"/>
              </a:spcBef>
            </a:pPr>
            <a:endParaRPr lang="en-US" sz="2800" dirty="0">
              <a:solidFill>
                <a:srgbClr val="FFFF00"/>
              </a:solidFill>
            </a:endParaRPr>
          </a:p>
          <a:p>
            <a:pPr marL="457200" indent="-45720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362200" y="76200"/>
            <a:ext cx="525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</a:rPr>
              <a:t>Training Modules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73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212" y="2218921"/>
            <a:ext cx="7543800" cy="234445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Los Angeles County </a:t>
            </a:r>
            <a:br>
              <a:rPr lang="en-US" b="1" dirty="0" smtClean="0"/>
            </a:br>
            <a:r>
              <a:rPr lang="en-US" b="1" dirty="0" smtClean="0"/>
              <a:t>Fire Department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Deputy Chief John Todd</a:t>
            </a:r>
            <a:endParaRPr lang="en-US" dirty="0"/>
          </a:p>
        </p:txBody>
      </p:sp>
      <p:pic>
        <p:nvPicPr>
          <p:cNvPr id="5" name="Picture 2" descr="Image result for la county fi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788" y="4829337"/>
            <a:ext cx="1100647" cy="110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0035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7772400" cy="29718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LOS </a:t>
            </a:r>
            <a:r>
              <a:rPr lang="en-US" b="1" dirty="0"/>
              <a:t>ANGELES </a:t>
            </a:r>
            <a:r>
              <a:rPr lang="en-US" b="1" dirty="0" smtClean="0"/>
              <a:t>COUNTY </a:t>
            </a:r>
            <a:br>
              <a:rPr lang="en-US" b="1" dirty="0" smtClean="0"/>
            </a:br>
            <a:r>
              <a:rPr lang="en-US" b="1" dirty="0" smtClean="0"/>
              <a:t>FIRE DEPARTMENT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HOMELESS OUTREACH</a:t>
            </a:r>
            <a:br>
              <a:rPr lang="en-US" dirty="0" smtClean="0"/>
            </a:br>
            <a:r>
              <a:rPr lang="en-US" sz="3100" dirty="0" smtClean="0"/>
              <a:t>Deputy Chief John Todd</a:t>
            </a:r>
            <a:endParaRPr lang="en-US" sz="3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410200"/>
            <a:ext cx="1885562" cy="129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20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848600" cy="44196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Homeless Shelters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Change of use of Existing Buildings</a:t>
            </a:r>
          </a:p>
          <a:p>
            <a:pPr lvl="2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Alarms</a:t>
            </a:r>
          </a:p>
          <a:p>
            <a:pPr lvl="2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xits</a:t>
            </a:r>
          </a:p>
          <a:p>
            <a:pPr lvl="2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Fire Sprinklers</a:t>
            </a:r>
          </a:p>
          <a:p>
            <a:pPr lvl="2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Fire Watch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Faith Based Organizations/Charities</a:t>
            </a:r>
          </a:p>
          <a:p>
            <a:pPr lvl="2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Working with groups that want to help</a:t>
            </a:r>
          </a:p>
          <a:p>
            <a:pPr lvl="2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Cannot compromise occupant safety </a:t>
            </a:r>
          </a:p>
          <a:p>
            <a:pPr lvl="1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874" y="658142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0070C0"/>
                </a:solidFill>
              </a:rPr>
              <a:t>LOS ANGELES COUNTY FIRE DEPARTMENT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endParaRPr lang="en-US" sz="2800" b="1" dirty="0">
              <a:solidFill>
                <a:srgbClr val="0070C0"/>
              </a:solidFill>
            </a:endParaRPr>
          </a:p>
          <a:p>
            <a:pPr algn="ctr" defTabSz="914400"/>
            <a:r>
              <a:rPr lang="en-US" sz="2800" b="1" dirty="0">
                <a:solidFill>
                  <a:srgbClr val="0070C0"/>
                </a:solidFill>
              </a:rPr>
              <a:t>HOMELESS OUTREACH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462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848600" cy="3733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EMS Response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Limited to Date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Plan to train all First Responders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Constrained by requirement that patients must be transported to the ER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AB 1795 – Assembly Member Gipson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Would allow EMS transport to the appropriate facility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Has support from the Board of Supervisors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381000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 smtClean="0">
                <a:solidFill>
                  <a:srgbClr val="0070C0"/>
                </a:solidFill>
              </a:rPr>
              <a:t>LOS </a:t>
            </a:r>
            <a:r>
              <a:rPr lang="en-US" sz="2800" b="1" dirty="0">
                <a:solidFill>
                  <a:srgbClr val="0070C0"/>
                </a:solidFill>
              </a:rPr>
              <a:t>ANGELES COUNTY FIRE </a:t>
            </a:r>
            <a:r>
              <a:rPr lang="en-US" sz="2800" b="1" dirty="0" smtClean="0">
                <a:solidFill>
                  <a:srgbClr val="0070C0"/>
                </a:solidFill>
              </a:rPr>
              <a:t>DEPARTMENT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endParaRPr lang="en-US" sz="2800" b="1" dirty="0">
              <a:solidFill>
                <a:srgbClr val="0070C0"/>
              </a:solidFill>
            </a:endParaRPr>
          </a:p>
          <a:p>
            <a:pPr algn="ctr" defTabSz="914400"/>
            <a:r>
              <a:rPr lang="en-US" sz="2800" b="1" dirty="0" smtClean="0">
                <a:solidFill>
                  <a:srgbClr val="0070C0"/>
                </a:solidFill>
              </a:rPr>
              <a:t>HOMELESS OUTREACH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214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153400" cy="41449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Fire Prevention in Homeless Encampments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Not a new phenomenon (Kinneloa Fire of 1993)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City of Los Angeles – Fires in Urban Areas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Skirball Fire (December 6, 2017)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Fire Weather Watches and Red Flag Warnings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Future Fire Department Efforts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Location of Homeless Camps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Force Multiplier – Firefighters and Department Volunteers paired up with LAHSA Outreach Teams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685800"/>
            <a:ext cx="75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0070C0"/>
                </a:solidFill>
              </a:rPr>
              <a:t>LOS ANGELES COUNTY FIRE DEPARTMENT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endParaRPr lang="en-US" sz="2800" b="1" dirty="0">
              <a:solidFill>
                <a:srgbClr val="0070C0"/>
              </a:solidFill>
            </a:endParaRPr>
          </a:p>
          <a:p>
            <a:pPr algn="ctr" defTabSz="914400"/>
            <a:r>
              <a:rPr lang="en-US" sz="2800" b="1" dirty="0">
                <a:solidFill>
                  <a:srgbClr val="0070C0"/>
                </a:solidFill>
              </a:rPr>
              <a:t>HOMELESS </a:t>
            </a:r>
            <a:r>
              <a:rPr lang="en-US" sz="2800" b="1" dirty="0" smtClean="0">
                <a:solidFill>
                  <a:srgbClr val="0070C0"/>
                </a:solidFill>
              </a:rPr>
              <a:t>OUTREACH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462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78BE794-C70B-473B-B780-587299C7F83D}"/>
              </a:ext>
            </a:extLst>
          </p:cNvPr>
          <p:cNvGrpSpPr/>
          <p:nvPr/>
        </p:nvGrpSpPr>
        <p:grpSpPr>
          <a:xfrm>
            <a:off x="0" y="-11462"/>
            <a:ext cx="9245586" cy="6901690"/>
            <a:chOff x="0" y="-11462"/>
            <a:chExt cx="9245586" cy="6901690"/>
          </a:xfrm>
        </p:grpSpPr>
        <p:sp>
          <p:nvSpPr>
            <p:cNvPr id="7" name="Rectangle 6"/>
            <p:cNvSpPr/>
            <p:nvPr/>
          </p:nvSpPr>
          <p:spPr>
            <a:xfrm>
              <a:off x="0" y="-11462"/>
              <a:ext cx="9144000" cy="887896"/>
            </a:xfrm>
            <a:prstGeom prst="rect">
              <a:avLst/>
            </a:prstGeom>
            <a:solidFill>
              <a:srgbClr val="833F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58" y="92537"/>
              <a:ext cx="878369" cy="70806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6359065"/>
              <a:ext cx="9144000" cy="498935"/>
            </a:xfrm>
            <a:prstGeom prst="rect">
              <a:avLst/>
            </a:prstGeom>
            <a:solidFill>
              <a:srgbClr val="833F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965" y="6272000"/>
              <a:ext cx="2225621" cy="618228"/>
            </a:xfrm>
            <a:prstGeom prst="rect">
              <a:avLst/>
            </a:prstGeom>
          </p:spPr>
        </p:pic>
        <p:sp>
          <p:nvSpPr>
            <p:cNvPr id="11" name="Title 1"/>
            <p:cNvSpPr txBox="1">
              <a:spLocks/>
            </p:cNvSpPr>
            <p:nvPr/>
          </p:nvSpPr>
          <p:spPr>
            <a:xfrm>
              <a:off x="1081127" y="220148"/>
              <a:ext cx="7272110" cy="74335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80000"/>
                </a:lnSpc>
              </a:pPr>
              <a:r>
                <a:rPr lang="en-US" sz="3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County Homeless Initiative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232" y="1021881"/>
            <a:ext cx="8343900" cy="4953000"/>
          </a:xfrm>
        </p:spPr>
        <p:txBody>
          <a:bodyPr>
            <a:noAutofit/>
          </a:bodyPr>
          <a:lstStyle/>
          <a:p>
            <a:pPr marL="68261" indent="0">
              <a:lnSpc>
                <a:spcPct val="110000"/>
              </a:lnSpc>
              <a:spcBef>
                <a:spcPts val="200"/>
              </a:spcBef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Seizing the moment: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Historic opportunity to combat homelessness throughout LA County</a:t>
            </a:r>
          </a:p>
          <a:p>
            <a:pPr marL="573088" lvl="1" indent="-342900">
              <a:lnSpc>
                <a:spcPct val="110000"/>
              </a:lnSpc>
              <a:spcBef>
                <a:spcPts val="1200"/>
              </a:spcBef>
              <a:buClr>
                <a:srgbClr val="660066"/>
              </a:buClr>
              <a:buSzPct val="150000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Launched on August 17, 2015</a:t>
            </a:r>
          </a:p>
          <a:p>
            <a:pPr marL="573088" lvl="1" indent="-342900">
              <a:lnSpc>
                <a:spcPct val="110000"/>
              </a:lnSpc>
              <a:spcBef>
                <a:spcPts val="1200"/>
              </a:spcBef>
              <a:buClr>
                <a:srgbClr val="660066"/>
              </a:buClr>
              <a:buSzPct val="150000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Initial Goal: Develop a set of recommended County strategies to combat homelessness, including strategies in which cities can participate</a:t>
            </a:r>
          </a:p>
          <a:p>
            <a:pPr marL="573088" lvl="1" indent="-342900">
              <a:lnSpc>
                <a:spcPct val="110000"/>
              </a:lnSpc>
              <a:spcBef>
                <a:spcPts val="1200"/>
              </a:spcBef>
              <a:buClr>
                <a:srgbClr val="660066"/>
              </a:buClr>
              <a:buSzPct val="150000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Process: Inclusive and collaborative planning process with participation from 25 County departments, 30 cities, and over 100 community organizations</a:t>
            </a:r>
          </a:p>
          <a:p>
            <a:pPr marL="628635" lvl="1" indent="-342891">
              <a:lnSpc>
                <a:spcPct val="110000"/>
              </a:lnSpc>
              <a:buClr>
                <a:srgbClr val="660066"/>
              </a:buClr>
              <a:buSzPct val="150000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4325999"/>
              </p:ext>
            </p:extLst>
          </p:nvPr>
        </p:nvGraphicFramePr>
        <p:xfrm>
          <a:off x="867591" y="4869712"/>
          <a:ext cx="7659721" cy="1489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F53D555-CD0F-467F-84EC-E5D782F58343}"/>
              </a:ext>
            </a:extLst>
          </p:cNvPr>
          <p:cNvSpPr/>
          <p:nvPr/>
        </p:nvSpPr>
        <p:spPr>
          <a:xfrm>
            <a:off x="0" y="876435"/>
            <a:ext cx="391886" cy="5482630"/>
          </a:xfrm>
          <a:prstGeom prst="rect">
            <a:avLst/>
          </a:prstGeom>
          <a:solidFill>
            <a:srgbClr val="833F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08962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E9DA8AE-4F06-426D-8C28-9D613DEA7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6" y="876434"/>
            <a:ext cx="5126654" cy="60325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8606D7E-4746-4A93-B55C-98ABFFCDD476}"/>
              </a:ext>
            </a:extLst>
          </p:cNvPr>
          <p:cNvGrpSpPr/>
          <p:nvPr/>
        </p:nvGrpSpPr>
        <p:grpSpPr>
          <a:xfrm>
            <a:off x="0" y="-11462"/>
            <a:ext cx="9144000" cy="974962"/>
            <a:chOff x="0" y="-11462"/>
            <a:chExt cx="9144000" cy="97496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34B3D521-E2D2-42C4-8096-0B7F82B998B6}"/>
                </a:ext>
              </a:extLst>
            </p:cNvPr>
            <p:cNvSpPr/>
            <p:nvPr/>
          </p:nvSpPr>
          <p:spPr>
            <a:xfrm>
              <a:off x="0" y="-11462"/>
              <a:ext cx="9144000" cy="887896"/>
            </a:xfrm>
            <a:prstGeom prst="rect">
              <a:avLst/>
            </a:prstGeom>
            <a:solidFill>
              <a:srgbClr val="833F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A2C9DB6-3825-4B05-A23F-BCC3CD6A3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58" y="92537"/>
              <a:ext cx="878369" cy="708062"/>
            </a:xfrm>
            <a:prstGeom prst="rect">
              <a:avLst/>
            </a:prstGeom>
          </p:spPr>
        </p:pic>
        <p:sp>
          <p:nvSpPr>
            <p:cNvPr id="21" name="Title 1">
              <a:extLst>
                <a:ext uri="{FF2B5EF4-FFF2-40B4-BE49-F238E27FC236}">
                  <a16:creationId xmlns:a16="http://schemas.microsoft.com/office/drawing/2014/main" xmlns="" id="{7C0F9703-6FCB-4D01-A1F1-1F5514D6F997}"/>
                </a:ext>
              </a:extLst>
            </p:cNvPr>
            <p:cNvSpPr txBox="1">
              <a:spLocks/>
            </p:cNvSpPr>
            <p:nvPr/>
          </p:nvSpPr>
          <p:spPr>
            <a:xfrm>
              <a:off x="1081127" y="220148"/>
              <a:ext cx="7272110" cy="74335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80000"/>
                </a:lnSpc>
              </a:pPr>
              <a:r>
                <a:rPr lang="en-US" sz="3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Homeless Initiative Strategies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FC341E3-6539-4C16-9B76-08273578E117}"/>
              </a:ext>
            </a:extLst>
          </p:cNvPr>
          <p:cNvSpPr/>
          <p:nvPr/>
        </p:nvSpPr>
        <p:spPr>
          <a:xfrm>
            <a:off x="5417018" y="1195110"/>
            <a:ext cx="372698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Strategies fall into six inter-related categories: 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Prevent Homelessness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Subsidize Housing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 Income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Case Management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a Coordinated System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 Affordable/Homeless Housing.</a:t>
            </a:r>
          </a:p>
        </p:txBody>
      </p:sp>
    </p:spTree>
    <p:extLst>
      <p:ext uri="{BB962C8B-B14F-4D97-AF65-F5344CB8AC3E}">
        <p14:creationId xmlns:p14="http://schemas.microsoft.com/office/powerpoint/2010/main" val="318225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D9459AA-7D55-4AA0-BD02-81378B497794}"/>
              </a:ext>
            </a:extLst>
          </p:cNvPr>
          <p:cNvSpPr/>
          <p:nvPr/>
        </p:nvSpPr>
        <p:spPr>
          <a:xfrm>
            <a:off x="0" y="944530"/>
            <a:ext cx="9144000" cy="2277273"/>
          </a:xfrm>
          <a:prstGeom prst="round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3AD727B-E23E-4266-8439-C5617D9F5851}"/>
              </a:ext>
            </a:extLst>
          </p:cNvPr>
          <p:cNvSpPr txBox="1"/>
          <p:nvPr/>
        </p:nvSpPr>
        <p:spPr>
          <a:xfrm>
            <a:off x="110578" y="1021201"/>
            <a:ext cx="88977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  <a:buClr>
                <a:srgbClr val="833F7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50" dirty="0">
                <a:latin typeface="Arial" panose="020B0604020202020204" pitchFamily="34" charset="0"/>
                <a:cs typeface="Arial" panose="020B0604020202020204" pitchFamily="34" charset="0"/>
              </a:rPr>
              <a:t>¼ cent County Sales tax that will generate an estimated $355 million annually for 10 years dedicated to prevent and combat homelessness and is enabling the County to fully implement and scale up the strategies.</a:t>
            </a:r>
          </a:p>
          <a:p>
            <a:pPr marL="228600" indent="-228600">
              <a:spcAft>
                <a:spcPts val="600"/>
              </a:spcAft>
              <a:buClr>
                <a:srgbClr val="833F7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50" dirty="0">
                <a:latin typeface="Arial" panose="020B0604020202020204" pitchFamily="34" charset="0"/>
                <a:cs typeface="Arial" panose="020B0604020202020204" pitchFamily="34" charset="0"/>
              </a:rPr>
              <a:t>Projected to help 45,000 families and individuals move from homelessness to permanent housing, and enable 30,000 more to avoid becoming homeless – within the first five years.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7F8238BF-DEE1-474B-9E26-F220721F2A50}"/>
              </a:ext>
            </a:extLst>
          </p:cNvPr>
          <p:cNvSpPr/>
          <p:nvPr/>
        </p:nvSpPr>
        <p:spPr>
          <a:xfrm>
            <a:off x="0" y="3355834"/>
            <a:ext cx="2819400" cy="1340289"/>
          </a:xfrm>
          <a:prstGeom prst="round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ordinance places Measure H on Mar. 7, 2017 countywide ballot to prevent and combat homelessness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946C049-BA45-4D76-A7B8-BA1DFAC0B8D3}"/>
              </a:ext>
            </a:extLst>
          </p:cNvPr>
          <p:cNvSpPr/>
          <p:nvPr/>
        </p:nvSpPr>
        <p:spPr>
          <a:xfrm>
            <a:off x="4177661" y="3355834"/>
            <a:ext cx="2362199" cy="1328199"/>
          </a:xfrm>
          <a:prstGeom prst="round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Passage of Measure H with 69.34% voter approval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0B063DD-16EC-4735-AE20-5663CD8B98F6}"/>
              </a:ext>
            </a:extLst>
          </p:cNvPr>
          <p:cNvSpPr/>
          <p:nvPr/>
        </p:nvSpPr>
        <p:spPr>
          <a:xfrm>
            <a:off x="1611679" y="5149888"/>
            <a:ext cx="3231501" cy="1591165"/>
          </a:xfrm>
          <a:prstGeom prst="round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BBB93E-0103-43B1-9FAE-9446AF6FE50D}"/>
              </a:ext>
            </a:extLst>
          </p:cNvPr>
          <p:cNvSpPr txBox="1"/>
          <p:nvPr/>
        </p:nvSpPr>
        <p:spPr>
          <a:xfrm>
            <a:off x="1590761" y="5206807"/>
            <a:ext cx="32733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Board directs CEO to conduct a Measure H revenue planning process to develop funding recommendations for FY 17/18 – FY 19/20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4CF6111-CF82-4D02-B97F-5B018E940F61}"/>
              </a:ext>
            </a:extLst>
          </p:cNvPr>
          <p:cNvSpPr/>
          <p:nvPr/>
        </p:nvSpPr>
        <p:spPr>
          <a:xfrm>
            <a:off x="5989878" y="5155814"/>
            <a:ext cx="3018401" cy="1573161"/>
          </a:xfrm>
          <a:prstGeom prst="round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approves final funding recommendations for FY 17/18 and tentative recommendations for        FY 18/19 and 19/20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0A7286F-3F58-46EB-B092-68D4B6A0BAE5}"/>
              </a:ext>
            </a:extLst>
          </p:cNvPr>
          <p:cNvGrpSpPr/>
          <p:nvPr/>
        </p:nvGrpSpPr>
        <p:grpSpPr>
          <a:xfrm>
            <a:off x="110578" y="4456236"/>
            <a:ext cx="9033422" cy="930585"/>
            <a:chOff x="202758" y="3629439"/>
            <a:chExt cx="8856342" cy="930585"/>
          </a:xfrm>
        </p:grpSpPr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xmlns="" id="{D50BAE42-18BA-471A-8248-525D4AABAB02}"/>
                </a:ext>
              </a:extLst>
            </p:cNvPr>
            <p:cNvSpPr/>
            <p:nvPr/>
          </p:nvSpPr>
          <p:spPr>
            <a:xfrm>
              <a:off x="202758" y="3629439"/>
              <a:ext cx="8856342" cy="930585"/>
            </a:xfrm>
            <a:prstGeom prst="rightArrow">
              <a:avLst/>
            </a:prstGeom>
            <a:solidFill>
              <a:srgbClr val="4C1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DF4A15D-99D5-4145-A38B-BBA07B274B02}"/>
                </a:ext>
              </a:extLst>
            </p:cNvPr>
            <p:cNvSpPr txBox="1"/>
            <p:nvPr/>
          </p:nvSpPr>
          <p:spPr>
            <a:xfrm>
              <a:off x="687841" y="3904294"/>
              <a:ext cx="142075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12/6/2016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595C581-63F5-4C80-B3B8-CAD44E91CAE0}"/>
                </a:ext>
              </a:extLst>
            </p:cNvPr>
            <p:cNvSpPr txBox="1"/>
            <p:nvPr/>
          </p:nvSpPr>
          <p:spPr>
            <a:xfrm>
              <a:off x="2577733" y="3897786"/>
              <a:ext cx="142075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2/7/2017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C574E91D-16AE-44A2-9D83-A7CFC15C75B7}"/>
                </a:ext>
              </a:extLst>
            </p:cNvPr>
            <p:cNvSpPr txBox="1"/>
            <p:nvPr/>
          </p:nvSpPr>
          <p:spPr>
            <a:xfrm>
              <a:off x="4694321" y="3897786"/>
              <a:ext cx="142075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3/7/2017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FEC14F83-72F4-4B81-AB10-E9A1FF2E2363}"/>
                </a:ext>
              </a:extLst>
            </p:cNvPr>
            <p:cNvSpPr txBox="1"/>
            <p:nvPr/>
          </p:nvSpPr>
          <p:spPr>
            <a:xfrm>
              <a:off x="6736046" y="3904889"/>
              <a:ext cx="142075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6/13/2017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88C8538-C956-4D35-A536-ACACC00CDB35}"/>
              </a:ext>
            </a:extLst>
          </p:cNvPr>
          <p:cNvGrpSpPr/>
          <p:nvPr/>
        </p:nvGrpSpPr>
        <p:grpSpPr>
          <a:xfrm>
            <a:off x="0" y="-11462"/>
            <a:ext cx="9144000" cy="974962"/>
            <a:chOff x="0" y="-11462"/>
            <a:chExt cx="9144000" cy="97496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98E392CD-B2EF-4B13-8C87-C568B52B47D8}"/>
                </a:ext>
              </a:extLst>
            </p:cNvPr>
            <p:cNvSpPr/>
            <p:nvPr/>
          </p:nvSpPr>
          <p:spPr>
            <a:xfrm>
              <a:off x="0" y="-11462"/>
              <a:ext cx="9144000" cy="887896"/>
            </a:xfrm>
            <a:prstGeom prst="rect">
              <a:avLst/>
            </a:prstGeom>
            <a:solidFill>
              <a:srgbClr val="833F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FF335AE0-C569-48C0-82CF-2DE738847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58" y="92537"/>
              <a:ext cx="878369" cy="708062"/>
            </a:xfrm>
            <a:prstGeom prst="rect">
              <a:avLst/>
            </a:prstGeom>
          </p:spPr>
        </p:pic>
        <p:sp>
          <p:nvSpPr>
            <p:cNvPr id="30" name="Title 1">
              <a:extLst>
                <a:ext uri="{FF2B5EF4-FFF2-40B4-BE49-F238E27FC236}">
                  <a16:creationId xmlns:a16="http://schemas.microsoft.com/office/drawing/2014/main" xmlns="" id="{6AB53879-89C4-4908-9B57-2AFABA354167}"/>
                </a:ext>
              </a:extLst>
            </p:cNvPr>
            <p:cNvSpPr txBox="1">
              <a:spLocks/>
            </p:cNvSpPr>
            <p:nvPr/>
          </p:nvSpPr>
          <p:spPr>
            <a:xfrm>
              <a:off x="1081127" y="220148"/>
              <a:ext cx="7272110" cy="74335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80000"/>
                </a:lnSpc>
              </a:pPr>
              <a:r>
                <a:rPr lang="en-US" sz="3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Measure 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286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4C0C8B2-2E1E-498D-A05D-D037112F5F0C}"/>
              </a:ext>
            </a:extLst>
          </p:cNvPr>
          <p:cNvSpPr/>
          <p:nvPr/>
        </p:nvSpPr>
        <p:spPr>
          <a:xfrm>
            <a:off x="638471" y="1597324"/>
            <a:ext cx="7867058" cy="376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>
              <a:lnSpc>
                <a:spcPct val="120000"/>
              </a:lnSpc>
              <a:spcAft>
                <a:spcPts val="1200"/>
              </a:spcAft>
              <a:buClr>
                <a:srgbClr val="7A2983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 public-private stakeholder consensus on Measure H funding allocations</a:t>
            </a:r>
          </a:p>
          <a:p>
            <a:pPr marL="519113" indent="-519113">
              <a:lnSpc>
                <a:spcPct val="120000"/>
              </a:lnSpc>
              <a:spcAft>
                <a:spcPts val="1200"/>
              </a:spcAft>
              <a:buClr>
                <a:srgbClr val="7A2983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Measure H implementation moving expeditiously</a:t>
            </a:r>
          </a:p>
          <a:p>
            <a:pPr marL="519113" indent="-519113">
              <a:lnSpc>
                <a:spcPct val="120000"/>
              </a:lnSpc>
              <a:spcAft>
                <a:spcPts val="1200"/>
              </a:spcAft>
              <a:buClr>
                <a:srgbClr val="7A2983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Incredible synergy between providers, County departments, cities, Councils of Governments, faith organizations, and Los Angeles Homeless Services Authority (LAHSA, Continuum of Care)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554E750-1D66-47AC-92FD-302DF7EE0404}"/>
              </a:ext>
            </a:extLst>
          </p:cNvPr>
          <p:cNvGrpSpPr/>
          <p:nvPr/>
        </p:nvGrpSpPr>
        <p:grpSpPr>
          <a:xfrm>
            <a:off x="0" y="-11462"/>
            <a:ext cx="9245586" cy="6901690"/>
            <a:chOff x="0" y="-11462"/>
            <a:chExt cx="9245586" cy="690169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345DB41-EA23-4636-81FC-6508D72569AB}"/>
                </a:ext>
              </a:extLst>
            </p:cNvPr>
            <p:cNvSpPr/>
            <p:nvPr/>
          </p:nvSpPr>
          <p:spPr>
            <a:xfrm>
              <a:off x="0" y="-11462"/>
              <a:ext cx="9144000" cy="887896"/>
            </a:xfrm>
            <a:prstGeom prst="rect">
              <a:avLst/>
            </a:prstGeom>
            <a:solidFill>
              <a:srgbClr val="833F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8D269048-D78E-4446-A20A-75F892A54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58" y="92537"/>
              <a:ext cx="878369" cy="70806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15016F65-5E8E-4D21-9ACE-478221655D41}"/>
                </a:ext>
              </a:extLst>
            </p:cNvPr>
            <p:cNvSpPr/>
            <p:nvPr/>
          </p:nvSpPr>
          <p:spPr>
            <a:xfrm>
              <a:off x="0" y="6359065"/>
              <a:ext cx="9144000" cy="498935"/>
            </a:xfrm>
            <a:prstGeom prst="rect">
              <a:avLst/>
            </a:prstGeom>
            <a:solidFill>
              <a:srgbClr val="833F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478FF97-FD6B-44BB-938F-F377123B4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965" y="6272000"/>
              <a:ext cx="2225621" cy="618228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xmlns="" id="{42818BCB-D6B5-41A3-B862-480F91E59D55}"/>
                </a:ext>
              </a:extLst>
            </p:cNvPr>
            <p:cNvSpPr txBox="1">
              <a:spLocks/>
            </p:cNvSpPr>
            <p:nvPr/>
          </p:nvSpPr>
          <p:spPr>
            <a:xfrm>
              <a:off x="1081127" y="220148"/>
              <a:ext cx="7272110" cy="74335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80000"/>
                </a:lnSpc>
              </a:pPr>
              <a:r>
                <a:rPr lang="en-US" sz="3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 Six Months of Measure 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304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4C0C8B2-2E1E-498D-A05D-D037112F5F0C}"/>
              </a:ext>
            </a:extLst>
          </p:cNvPr>
          <p:cNvSpPr/>
          <p:nvPr/>
        </p:nvSpPr>
        <p:spPr>
          <a:xfrm>
            <a:off x="143123" y="1032209"/>
            <a:ext cx="6761501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July - December 2017: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spcAft>
                <a:spcPts val="1200"/>
              </a:spcAft>
              <a:buClr>
                <a:srgbClr val="792789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7,297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individuals entered crisis, bridge, and interim housing including 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811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individuals discharged from institutions </a:t>
            </a:r>
          </a:p>
          <a:p>
            <a:pPr marL="457200" lvl="0" indent="-457200">
              <a:spcAft>
                <a:spcPts val="1200"/>
              </a:spcAft>
              <a:buClr>
                <a:srgbClr val="792789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Approximately 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3,350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homeless families and individuals secured permanent housing through specific HI strategies including:</a:t>
            </a:r>
          </a:p>
          <a:p>
            <a:pPr marL="968375" lvl="0" indent="-341313">
              <a:spcAft>
                <a:spcPts val="60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1,385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rapid re-housing participants</a:t>
            </a:r>
          </a:p>
          <a:p>
            <a:pPr marL="968375" lvl="0" indent="-341313">
              <a:spcAft>
                <a:spcPts val="60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1,064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individuals from emergency shelter</a:t>
            </a:r>
          </a:p>
          <a:p>
            <a:pPr marL="968375" indent="-341313">
              <a:spcAft>
                <a:spcPts val="60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483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disabled adults pursuing SSI were housed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BC6D3E9-7ABA-4370-8AAD-A8C5313CF0B6}"/>
              </a:ext>
            </a:extLst>
          </p:cNvPr>
          <p:cNvGrpSpPr/>
          <p:nvPr/>
        </p:nvGrpSpPr>
        <p:grpSpPr>
          <a:xfrm>
            <a:off x="0" y="-11462"/>
            <a:ext cx="9245586" cy="6901690"/>
            <a:chOff x="0" y="-11462"/>
            <a:chExt cx="9245586" cy="690169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1292813A-6566-4F3A-BCA8-B15ED3784560}"/>
                </a:ext>
              </a:extLst>
            </p:cNvPr>
            <p:cNvSpPr/>
            <p:nvPr/>
          </p:nvSpPr>
          <p:spPr>
            <a:xfrm>
              <a:off x="0" y="-11462"/>
              <a:ext cx="9144000" cy="887896"/>
            </a:xfrm>
            <a:prstGeom prst="rect">
              <a:avLst/>
            </a:prstGeom>
            <a:solidFill>
              <a:srgbClr val="833F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CC97341-133D-4D83-B9A5-E85863C3B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58" y="92537"/>
              <a:ext cx="878369" cy="70806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F724DEF3-234D-4D1D-9C77-4D59DAF9DB33}"/>
                </a:ext>
              </a:extLst>
            </p:cNvPr>
            <p:cNvSpPr/>
            <p:nvPr/>
          </p:nvSpPr>
          <p:spPr>
            <a:xfrm>
              <a:off x="0" y="6359065"/>
              <a:ext cx="9144000" cy="498935"/>
            </a:xfrm>
            <a:prstGeom prst="rect">
              <a:avLst/>
            </a:prstGeom>
            <a:solidFill>
              <a:srgbClr val="833F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B4414A8-03EE-4AA9-9ECC-04469E635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965" y="6272000"/>
              <a:ext cx="2225621" cy="618228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BB44B774-7AEE-477C-BFBE-B5B3DF5EE6BC}"/>
                </a:ext>
              </a:extLst>
            </p:cNvPr>
            <p:cNvSpPr txBox="1">
              <a:spLocks/>
            </p:cNvSpPr>
            <p:nvPr/>
          </p:nvSpPr>
          <p:spPr>
            <a:xfrm>
              <a:off x="1081127" y="220148"/>
              <a:ext cx="7272110" cy="74335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80000"/>
                </a:lnSpc>
              </a:pPr>
              <a:r>
                <a:rPr lang="en-US" sz="3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Key Measure H Outcomes to Date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6489ED1-88A3-46AC-8DA9-147767112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210" y="876434"/>
            <a:ext cx="2137790" cy="548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16260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owerpoint-template-24">
  <a:themeElements>
    <a:clrScheme name="powerpoint-template-24 9">
      <a:dk1>
        <a:srgbClr val="4D4D4D"/>
      </a:dk1>
      <a:lt1>
        <a:srgbClr val="FFFFFF"/>
      </a:lt1>
      <a:dk2>
        <a:srgbClr val="4D4D4D"/>
      </a:dk2>
      <a:lt2>
        <a:srgbClr val="2F404B"/>
      </a:lt2>
      <a:accent1>
        <a:srgbClr val="48596C"/>
      </a:accent1>
      <a:accent2>
        <a:srgbClr val="ADADAD"/>
      </a:accent2>
      <a:accent3>
        <a:srgbClr val="FFFFFF"/>
      </a:accent3>
      <a:accent4>
        <a:srgbClr val="404040"/>
      </a:accent4>
      <a:accent5>
        <a:srgbClr val="B1B5BA"/>
      </a:accent5>
      <a:accent6>
        <a:srgbClr val="9C9C9C"/>
      </a:accent6>
      <a:hlink>
        <a:srgbClr val="6282A1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1984CC"/>
        </a:lt2>
        <a:accent1>
          <a:srgbClr val="0960AF"/>
        </a:accent1>
        <a:accent2>
          <a:srgbClr val="05438C"/>
        </a:accent2>
        <a:accent3>
          <a:srgbClr val="FFFFFF"/>
        </a:accent3>
        <a:accent4>
          <a:srgbClr val="404040"/>
        </a:accent4>
        <a:accent5>
          <a:srgbClr val="AAB6D4"/>
        </a:accent5>
        <a:accent6>
          <a:srgbClr val="043C7E"/>
        </a:accent6>
        <a:hlink>
          <a:srgbClr val="0230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032D50"/>
        </a:lt2>
        <a:accent1>
          <a:srgbClr val="2B6B95"/>
        </a:accent1>
        <a:accent2>
          <a:srgbClr val="073A61"/>
        </a:accent2>
        <a:accent3>
          <a:srgbClr val="FFFFFF"/>
        </a:accent3>
        <a:accent4>
          <a:srgbClr val="404040"/>
        </a:accent4>
        <a:accent5>
          <a:srgbClr val="ACBAC8"/>
        </a:accent5>
        <a:accent6>
          <a:srgbClr val="063457"/>
        </a:accent6>
        <a:hlink>
          <a:srgbClr val="15548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2F404B"/>
        </a:lt2>
        <a:accent1>
          <a:srgbClr val="48596C"/>
        </a:accent1>
        <a:accent2>
          <a:srgbClr val="ADADAD"/>
        </a:accent2>
        <a:accent3>
          <a:srgbClr val="FFFFFF"/>
        </a:accent3>
        <a:accent4>
          <a:srgbClr val="404040"/>
        </a:accent4>
        <a:accent5>
          <a:srgbClr val="B1B5BA"/>
        </a:accent5>
        <a:accent6>
          <a:srgbClr val="9C9C9C"/>
        </a:accent6>
        <a:hlink>
          <a:srgbClr val="6282A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3612</TotalTime>
  <Words>1986</Words>
  <Application>Microsoft Office PowerPoint</Application>
  <PresentationFormat>On-screen Show (4:3)</PresentationFormat>
  <Paragraphs>300</Paragraphs>
  <Slides>45</Slides>
  <Notes>19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Office Theme</vt:lpstr>
      <vt:lpstr>Retrospect</vt:lpstr>
      <vt:lpstr>Default Design</vt:lpstr>
      <vt:lpstr>1_Office Theme</vt:lpstr>
      <vt:lpstr>Concourse</vt:lpstr>
      <vt:lpstr>powerpoint-template-24</vt:lpstr>
      <vt:lpstr>PowerPoint Presentation</vt:lpstr>
      <vt:lpstr>Los Angeles County  Homeless Initiative Unit  Ashley Oh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Los Angeles County  Office of Emergency Management  Jeffery Reeb</vt:lpstr>
      <vt:lpstr>Los Angeles County AWSP</vt:lpstr>
      <vt:lpstr>Shelter Surge Capacity</vt:lpstr>
      <vt:lpstr>Augmented Shelter Sites</vt:lpstr>
      <vt:lpstr>AWS Activation Criteria </vt:lpstr>
      <vt:lpstr>Keys To Success</vt:lpstr>
      <vt:lpstr>Los Angeles County  Department of Public Health  Dr. Prabhu Gounder</vt:lpstr>
      <vt:lpstr>Public Health Response to Hepatitis A Outbreak Among Homeless People in  Los Angeles County </vt:lpstr>
      <vt:lpstr>What is Hepatitis A?</vt:lpstr>
      <vt:lpstr>Why is hepatitis A challenging to control?</vt:lpstr>
      <vt:lpstr>Hepatitis A Outbreak in LA County</vt:lpstr>
      <vt:lpstr>LA County Department of Public Health (DPH) Outbreak Control Strategy</vt:lpstr>
      <vt:lpstr>Case Detection and Containment Strategies</vt:lpstr>
      <vt:lpstr>Vaccinated People at Risk From Outbreak</vt:lpstr>
      <vt:lpstr>Sanitation Improvement</vt:lpstr>
      <vt:lpstr>Educated Public and Key Stakeholders</vt:lpstr>
      <vt:lpstr>Los Angeles County  Sheriff’s Department  Lieutenant Geff Deedrick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Los Angeles County  Fire Department  Deputy Chief John Todd</vt:lpstr>
      <vt:lpstr>LOS ANGELES COUNTY  FIRE DEPARTMENT HOMELESS OUTREACH Deputy Chief John Todd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Gerardo Ramirez</dc:creator>
  <cp:lastModifiedBy>Darby Kernan</cp:lastModifiedBy>
  <cp:revision>165</cp:revision>
  <cp:lastPrinted>2017-08-18T00:50:23Z</cp:lastPrinted>
  <dcterms:created xsi:type="dcterms:W3CDTF">2017-08-18T00:18:17Z</dcterms:created>
  <dcterms:modified xsi:type="dcterms:W3CDTF">2018-03-29T15:59:01Z</dcterms:modified>
</cp:coreProperties>
</file>