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845"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560D4-86F1-4B7A-9B66-528B755300C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560D4-86F1-4B7A-9B66-528B755300C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560D4-86F1-4B7A-9B66-528B755300C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560D4-86F1-4B7A-9B66-528B755300C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0560D4-86F1-4B7A-9B66-528B755300C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0560D4-86F1-4B7A-9B66-528B755300C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0560D4-86F1-4B7A-9B66-528B755300C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0560D4-86F1-4B7A-9B66-528B755300C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0560D4-86F1-4B7A-9B66-528B755300C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0560D4-86F1-4B7A-9B66-528B755300C3}"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A6FDF1A-1C3D-4880-B18A-3D5FCD2D4C61}" type="datetimeFigureOut">
              <a:rPr lang="en-US" smtClean="0"/>
              <a:t>10/30/2019</a:t>
            </a:fld>
            <a:endParaRPr lang="en-US" dirty="0"/>
          </a:p>
        </p:txBody>
      </p:sp>
      <p:sp>
        <p:nvSpPr>
          <p:cNvPr id="9" name="Slide Number Placeholder 8"/>
          <p:cNvSpPr>
            <a:spLocks noGrp="1"/>
          </p:cNvSpPr>
          <p:nvPr>
            <p:ph type="sldNum" sz="quarter" idx="11"/>
          </p:nvPr>
        </p:nvSpPr>
        <p:spPr/>
        <p:txBody>
          <a:bodyPr/>
          <a:lstStyle/>
          <a:p>
            <a:fld id="{350560D4-86F1-4B7A-9B66-528B755300C3}"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50560D4-86F1-4B7A-9B66-528B755300C3}"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A6FDF1A-1C3D-4880-B18A-3D5FCD2D4C61}" type="datetimeFigureOut">
              <a:rPr lang="en-US" smtClean="0"/>
              <a:t>10/30/2019</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jgauger@counties.org" TargetMode="External"/><Relationship Id="rId2" Type="http://schemas.openxmlformats.org/officeDocument/2006/relationships/hyperlink" Target="mailto:cmartinson@countie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smtClean="0"/>
              <a:t>Public Safety Power Shutoff  (PSPS) Funding </a:t>
            </a:r>
            <a:endParaRPr lang="en-US" sz="5400" b="1" dirty="0"/>
          </a:p>
        </p:txBody>
      </p:sp>
      <p:sp>
        <p:nvSpPr>
          <p:cNvPr id="3" name="Subtitle 2"/>
          <p:cNvSpPr>
            <a:spLocks noGrp="1"/>
          </p:cNvSpPr>
          <p:nvPr>
            <p:ph type="subTitle" idx="1"/>
          </p:nvPr>
        </p:nvSpPr>
        <p:spPr/>
        <p:txBody>
          <a:bodyPr/>
          <a:lstStyle/>
          <a:p>
            <a:r>
              <a:rPr lang="en-US" dirty="0" smtClean="0"/>
              <a:t>CSAC &amp; CAL OES </a:t>
            </a:r>
          </a:p>
          <a:p>
            <a:r>
              <a:rPr lang="en-US" dirty="0" smtClean="0"/>
              <a:t>October 30, 2019</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1073466"/>
            <a:ext cx="1737360" cy="173736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256346"/>
            <a:ext cx="3542786"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1200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620000" cy="4800600"/>
          </a:xfrm>
        </p:spPr>
        <p:txBody>
          <a:bodyPr>
            <a:normAutofit/>
          </a:bodyPr>
          <a:lstStyle/>
          <a:p>
            <a:pPr marL="114300" indent="0" algn="ctr">
              <a:buNone/>
            </a:pPr>
            <a:r>
              <a:rPr lang="en-US" sz="8000" b="1" dirty="0" smtClean="0"/>
              <a:t>Questions? </a:t>
            </a:r>
            <a:endParaRPr lang="en-US" sz="8000" b="1" dirty="0"/>
          </a:p>
        </p:txBody>
      </p:sp>
    </p:spTree>
    <p:extLst>
      <p:ext uri="{BB962C8B-B14F-4D97-AF65-F5344CB8AC3E}">
        <p14:creationId xmlns:p14="http://schemas.microsoft.com/office/powerpoint/2010/main" val="2815422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 </a:t>
            </a:r>
            <a:endParaRPr lang="en-US" dirty="0"/>
          </a:p>
        </p:txBody>
      </p:sp>
      <p:sp>
        <p:nvSpPr>
          <p:cNvPr id="3" name="Content Placeholder 2"/>
          <p:cNvSpPr>
            <a:spLocks noGrp="1"/>
          </p:cNvSpPr>
          <p:nvPr>
            <p:ph idx="1"/>
          </p:nvPr>
        </p:nvSpPr>
        <p:spPr/>
        <p:txBody>
          <a:bodyPr/>
          <a:lstStyle/>
          <a:p>
            <a:pPr marL="114300" indent="0">
              <a:buNone/>
            </a:pPr>
            <a:r>
              <a:rPr lang="en-US" dirty="0" smtClean="0"/>
              <a:t>Cara Martinson, CSAC Senior Legislative Representative </a:t>
            </a:r>
          </a:p>
          <a:p>
            <a:pPr marL="114300" indent="0">
              <a:buNone/>
            </a:pPr>
            <a:r>
              <a:rPr lang="en-US" dirty="0" smtClean="0">
                <a:hlinkClick r:id="rId2"/>
              </a:rPr>
              <a:t>cmartinson@counties.org</a:t>
            </a:r>
            <a:endParaRPr lang="en-US" dirty="0" smtClean="0"/>
          </a:p>
          <a:p>
            <a:pPr marL="114300" indent="0">
              <a:buNone/>
            </a:pPr>
            <a:r>
              <a:rPr lang="en-US" dirty="0" smtClean="0"/>
              <a:t>(916) 650-8113</a:t>
            </a:r>
          </a:p>
          <a:p>
            <a:pPr marL="114300" indent="0">
              <a:buNone/>
            </a:pPr>
            <a:endParaRPr lang="en-US" dirty="0"/>
          </a:p>
          <a:p>
            <a:pPr marL="114300" indent="0">
              <a:buNone/>
            </a:pPr>
            <a:r>
              <a:rPr lang="en-US" dirty="0" smtClean="0"/>
              <a:t>Josh Gauger, CSAC Legislative Representative </a:t>
            </a:r>
          </a:p>
          <a:p>
            <a:pPr marL="114300" indent="0">
              <a:buNone/>
            </a:pPr>
            <a:r>
              <a:rPr lang="en-US" dirty="0" smtClean="0">
                <a:hlinkClick r:id="rId3"/>
              </a:rPr>
              <a:t>jgauger@counties.org</a:t>
            </a:r>
            <a:endParaRPr lang="en-US" dirty="0" smtClean="0"/>
          </a:p>
          <a:p>
            <a:pPr marL="114300" indent="0">
              <a:buNone/>
            </a:pPr>
            <a:r>
              <a:rPr lang="en-US" dirty="0" smtClean="0"/>
              <a:t>(</a:t>
            </a:r>
            <a:r>
              <a:rPr lang="en-US" dirty="0"/>
              <a:t>916) 650-8129</a:t>
            </a:r>
            <a:endParaRPr lang="en-US" dirty="0"/>
          </a:p>
        </p:txBody>
      </p:sp>
    </p:spTree>
    <p:extLst>
      <p:ext uri="{BB962C8B-B14F-4D97-AF65-F5344CB8AC3E}">
        <p14:creationId xmlns:p14="http://schemas.microsoft.com/office/powerpoint/2010/main" val="133612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Local Government Public Safety Power Shutoff Resiliency Program </a:t>
            </a:r>
            <a:endParaRPr lang="en-US" sz="3600" b="1"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Investor-owned </a:t>
            </a:r>
            <a:r>
              <a:rPr lang="en-US" dirty="0"/>
              <a:t>utilities (IOUs) have significantly increased the use of Public Safety Power Shutoffs (PSPS) on their energized power lines to prevent wildfires during high wind or other severe weather events. </a:t>
            </a:r>
            <a:endParaRPr lang="en-US" dirty="0" smtClean="0"/>
          </a:p>
          <a:p>
            <a:endParaRPr lang="en-US" dirty="0"/>
          </a:p>
          <a:p>
            <a:r>
              <a:rPr lang="en-US" dirty="0" smtClean="0"/>
              <a:t>Governor </a:t>
            </a:r>
            <a:r>
              <a:rPr lang="en-US" dirty="0"/>
              <a:t>Newsom and the State Legislature included $75 million one-time General Fund in the 2019 Budget Act to support state and local government efforts. </a:t>
            </a:r>
            <a:endParaRPr lang="en-US" dirty="0" smtClean="0"/>
          </a:p>
          <a:p>
            <a:endParaRPr lang="en-US" dirty="0"/>
          </a:p>
          <a:p>
            <a:r>
              <a:rPr lang="en-US" dirty="0" smtClean="0"/>
              <a:t>This </a:t>
            </a:r>
            <a:r>
              <a:rPr lang="en-US" dirty="0"/>
              <a:t>funding is </a:t>
            </a:r>
            <a:r>
              <a:rPr lang="en-US" dirty="0" smtClean="0"/>
              <a:t>targeted at </a:t>
            </a:r>
            <a:r>
              <a:rPr lang="en-US" dirty="0"/>
              <a:t>protecting public safety, vulnerable populations </a:t>
            </a:r>
            <a:r>
              <a:rPr lang="en-US" dirty="0" smtClean="0"/>
              <a:t>and </a:t>
            </a:r>
            <a:r>
              <a:rPr lang="en-US" dirty="0"/>
              <a:t>to improving resiliency in response to utility-led public safety power shutdown (PSPS) actions. </a:t>
            </a:r>
            <a:endParaRPr lang="en-US" dirty="0" smtClean="0"/>
          </a:p>
          <a:p>
            <a:endParaRPr lang="en-US" dirty="0"/>
          </a:p>
          <a:p>
            <a:r>
              <a:rPr lang="en-US" dirty="0" smtClean="0"/>
              <a:t>Funding </a:t>
            </a:r>
            <a:r>
              <a:rPr lang="en-US" dirty="0"/>
              <a:t>will be available to support equipment purchases and to improve local preparedness and response for PSPS events. </a:t>
            </a:r>
          </a:p>
        </p:txBody>
      </p:sp>
    </p:spTree>
    <p:extLst>
      <p:ext uri="{BB962C8B-B14F-4D97-AF65-F5344CB8AC3E}">
        <p14:creationId xmlns:p14="http://schemas.microsoft.com/office/powerpoint/2010/main" val="336933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Funding Allocation </a:t>
            </a:r>
            <a:endParaRPr lang="en-US" b="1" dirty="0"/>
          </a:p>
        </p:txBody>
      </p:sp>
      <p:sp>
        <p:nvSpPr>
          <p:cNvPr id="3" name="Content Placeholder 2"/>
          <p:cNvSpPr>
            <a:spLocks noGrp="1"/>
          </p:cNvSpPr>
          <p:nvPr>
            <p:ph idx="1"/>
          </p:nvPr>
        </p:nvSpPr>
        <p:spPr/>
        <p:txBody>
          <a:bodyPr>
            <a:normAutofit fontScale="85000" lnSpcReduction="20000"/>
          </a:bodyPr>
          <a:lstStyle/>
          <a:p>
            <a:pPr marL="114300" indent="0">
              <a:buNone/>
            </a:pPr>
            <a:endParaRPr lang="en-US" dirty="0" smtClean="0"/>
          </a:p>
          <a:p>
            <a:r>
              <a:rPr lang="en-US" b="1" u="sng" dirty="0"/>
              <a:t>STATE OF CALIFORNIA </a:t>
            </a:r>
            <a:r>
              <a:rPr lang="en-US" dirty="0" smtClean="0"/>
              <a:t>: </a:t>
            </a:r>
            <a:r>
              <a:rPr lang="en-US" b="1" dirty="0" smtClean="0"/>
              <a:t>$</a:t>
            </a:r>
            <a:r>
              <a:rPr lang="en-US" b="1" dirty="0"/>
              <a:t>37.5 </a:t>
            </a:r>
            <a:r>
              <a:rPr lang="en-US" dirty="0"/>
              <a:t>million for state agencies and departments to ensure continuity of operations and public services statewide. </a:t>
            </a:r>
            <a:endParaRPr lang="en-US" dirty="0" smtClean="0"/>
          </a:p>
          <a:p>
            <a:pPr marL="114300" indent="0">
              <a:buNone/>
            </a:pPr>
            <a:endParaRPr lang="en-US" dirty="0"/>
          </a:p>
          <a:p>
            <a:r>
              <a:rPr lang="en-US" b="1" u="sng" dirty="0" smtClean="0"/>
              <a:t>COUNTY GOVERNMENT: </a:t>
            </a:r>
            <a:r>
              <a:rPr lang="en-US" b="1" dirty="0" smtClean="0"/>
              <a:t> $26 million </a:t>
            </a:r>
            <a:r>
              <a:rPr lang="en-US" dirty="0" smtClean="0"/>
              <a:t>to counties based on a formula that includes a baseline funding level for all 58 counties, and additional </a:t>
            </a:r>
            <a:r>
              <a:rPr lang="en-US" dirty="0"/>
              <a:t>funding based on the population size </a:t>
            </a:r>
            <a:r>
              <a:rPr lang="en-US" dirty="0" smtClean="0"/>
              <a:t>and </a:t>
            </a:r>
            <a:r>
              <a:rPr lang="en-US" dirty="0"/>
              <a:t>county experience of IOU-initiated PSPS events</a:t>
            </a:r>
            <a:r>
              <a:rPr lang="en-US" dirty="0" smtClean="0"/>
              <a:t>.</a:t>
            </a:r>
          </a:p>
          <a:p>
            <a:endParaRPr lang="en-US" dirty="0" smtClean="0"/>
          </a:p>
          <a:p>
            <a:r>
              <a:rPr lang="en-US" b="1" u="sng" dirty="0" smtClean="0"/>
              <a:t>CITIES: </a:t>
            </a:r>
            <a:r>
              <a:rPr lang="en-US" b="1" dirty="0" smtClean="0"/>
              <a:t> $10 million </a:t>
            </a:r>
            <a:r>
              <a:rPr lang="en-US" dirty="0" smtClean="0"/>
              <a:t>The </a:t>
            </a:r>
            <a:r>
              <a:rPr lang="en-US" dirty="0"/>
              <a:t>allocation guarantees </a:t>
            </a:r>
            <a:r>
              <a:rPr lang="en-US" dirty="0" smtClean="0"/>
              <a:t>San </a:t>
            </a:r>
            <a:r>
              <a:rPr lang="en-US" dirty="0"/>
              <a:t>Jose, Los Angeles, San Diego, and Oakland </a:t>
            </a:r>
            <a:r>
              <a:rPr lang="en-US" dirty="0" smtClean="0"/>
              <a:t>$</a:t>
            </a:r>
            <a:r>
              <a:rPr lang="en-US" dirty="0"/>
              <a:t>500K </a:t>
            </a:r>
            <a:r>
              <a:rPr lang="en-US" dirty="0" smtClean="0"/>
              <a:t>each. In addition, all </a:t>
            </a:r>
            <a:r>
              <a:rPr lang="en-US" dirty="0"/>
              <a:t>incorporated cities statewide can apply for competitive grants based on PSPS-vulnerability factors. </a:t>
            </a:r>
            <a:endParaRPr lang="en-US" dirty="0" smtClean="0"/>
          </a:p>
          <a:p>
            <a:endParaRPr lang="en-US" dirty="0" smtClean="0"/>
          </a:p>
          <a:p>
            <a:r>
              <a:rPr lang="en-US" b="1" u="sng" dirty="0" smtClean="0"/>
              <a:t>TRIBES:</a:t>
            </a:r>
            <a:r>
              <a:rPr lang="en-US" b="1" dirty="0" smtClean="0"/>
              <a:t>  $1.5 million </a:t>
            </a:r>
            <a:r>
              <a:rPr lang="en-US" dirty="0"/>
              <a:t>Federally recognized tribes </a:t>
            </a:r>
            <a:r>
              <a:rPr lang="en-US" dirty="0" smtClean="0"/>
              <a:t>can compete for funding </a:t>
            </a:r>
            <a:r>
              <a:rPr lang="en-US" dirty="0"/>
              <a:t>based on same factors as </a:t>
            </a:r>
            <a:r>
              <a:rPr lang="en-US" dirty="0" smtClean="0"/>
              <a:t>cities; however, they </a:t>
            </a:r>
            <a:r>
              <a:rPr lang="en-US" dirty="0"/>
              <a:t>are subject to a different allocation cap. </a:t>
            </a:r>
            <a:endParaRPr lang="en-US" b="1" u="sng" dirty="0" smtClean="0"/>
          </a:p>
          <a:p>
            <a:endParaRPr lang="en-US" b="1" u="sng" dirty="0"/>
          </a:p>
        </p:txBody>
      </p:sp>
    </p:spTree>
    <p:extLst>
      <p:ext uri="{BB962C8B-B14F-4D97-AF65-F5344CB8AC3E}">
        <p14:creationId xmlns:p14="http://schemas.microsoft.com/office/powerpoint/2010/main" val="1060136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County Funding Formula</a:t>
            </a:r>
            <a:endParaRPr lang="en-US" b="1" dirty="0"/>
          </a:p>
        </p:txBody>
      </p:sp>
      <p:sp>
        <p:nvSpPr>
          <p:cNvPr id="3" name="Content Placeholder 2"/>
          <p:cNvSpPr>
            <a:spLocks noGrp="1"/>
          </p:cNvSpPr>
          <p:nvPr>
            <p:ph idx="1"/>
          </p:nvPr>
        </p:nvSpPr>
        <p:spPr/>
        <p:txBody>
          <a:bodyPr>
            <a:noAutofit/>
          </a:bodyPr>
          <a:lstStyle/>
          <a:p>
            <a:r>
              <a:rPr lang="en-US" sz="2000" dirty="0" smtClean="0"/>
              <a:t>All counties are </a:t>
            </a:r>
            <a:r>
              <a:rPr lang="en-US" sz="2000" dirty="0"/>
              <a:t>eligible</a:t>
            </a:r>
            <a:r>
              <a:rPr lang="en-US" sz="2000" i="1" dirty="0"/>
              <a:t> </a:t>
            </a:r>
            <a:r>
              <a:rPr lang="en-US" sz="2000" dirty="0"/>
              <a:t>for</a:t>
            </a:r>
            <a:r>
              <a:rPr lang="en-US" sz="2000" i="1" dirty="0"/>
              <a:t> </a:t>
            </a:r>
            <a:r>
              <a:rPr lang="en-US" sz="2000" i="1" u="sng" dirty="0"/>
              <a:t>at least </a:t>
            </a:r>
            <a:r>
              <a:rPr lang="en-US" sz="2000" dirty="0"/>
              <a:t>a $150,000 base grant, with </a:t>
            </a:r>
            <a:r>
              <a:rPr lang="en-US" sz="2000" dirty="0" smtClean="0"/>
              <a:t>the potential for additional </a:t>
            </a:r>
            <a:r>
              <a:rPr lang="en-US" sz="2000" dirty="0"/>
              <a:t>funding based on the population size of the county and county experience of IOU-initiated PSPS events. </a:t>
            </a:r>
            <a:endParaRPr lang="en-US" sz="2000" dirty="0" smtClean="0"/>
          </a:p>
          <a:p>
            <a:pPr marL="114300" indent="0">
              <a:buNone/>
            </a:pPr>
            <a:endParaRPr lang="en-US" sz="2000" dirty="0" smtClean="0"/>
          </a:p>
          <a:p>
            <a:r>
              <a:rPr lang="en-US" sz="2000" dirty="0" smtClean="0"/>
              <a:t>Counties less </a:t>
            </a:r>
            <a:r>
              <a:rPr lang="en-US" sz="2000" dirty="0"/>
              <a:t>than 50,000 population = base of $150,000 </a:t>
            </a:r>
          </a:p>
          <a:p>
            <a:endParaRPr lang="en-US" sz="2000" b="1" dirty="0"/>
          </a:p>
          <a:p>
            <a:r>
              <a:rPr lang="en-US" sz="2000" dirty="0" smtClean="0"/>
              <a:t>Counties more </a:t>
            </a:r>
            <a:r>
              <a:rPr lang="en-US" sz="2000" dirty="0"/>
              <a:t>than 50,000 </a:t>
            </a:r>
            <a:r>
              <a:rPr lang="en-US" sz="2000" dirty="0" smtClean="0"/>
              <a:t>population, </a:t>
            </a:r>
            <a:r>
              <a:rPr lang="en-US" sz="2000" dirty="0"/>
              <a:t>but have not experienced PSPS = </a:t>
            </a:r>
            <a:r>
              <a:rPr lang="en-US" sz="2000" dirty="0" smtClean="0"/>
              <a:t>base of $150,000 </a:t>
            </a:r>
          </a:p>
          <a:p>
            <a:pPr marL="114300" indent="0">
              <a:buNone/>
            </a:pPr>
            <a:endParaRPr lang="en-US" sz="2000" dirty="0"/>
          </a:p>
          <a:p>
            <a:r>
              <a:rPr lang="en-US" sz="2000" dirty="0" smtClean="0"/>
              <a:t>More </a:t>
            </a:r>
            <a:r>
              <a:rPr lang="en-US" sz="2000" dirty="0"/>
              <a:t>than 50,000 population and has experienced PSPS = base of $350,000 </a:t>
            </a:r>
            <a:endParaRPr lang="en-US" sz="2000" dirty="0" smtClean="0"/>
          </a:p>
          <a:p>
            <a:pPr marL="114300" indent="0">
              <a:buNone/>
            </a:pPr>
            <a:endParaRPr lang="en-US" sz="2000" dirty="0"/>
          </a:p>
          <a:p>
            <a:r>
              <a:rPr lang="en-US" sz="2000" b="1" dirty="0" smtClean="0"/>
              <a:t>IN ADDITION</a:t>
            </a:r>
            <a:r>
              <a:rPr lang="en-US" sz="2000" dirty="0" smtClean="0"/>
              <a:t>, </a:t>
            </a:r>
            <a:r>
              <a:rPr lang="en-US" sz="2000" dirty="0"/>
              <a:t>a total of $10.3 million is allocated to each county on a per capita basis </a:t>
            </a:r>
          </a:p>
          <a:p>
            <a:endParaRPr lang="en-US" sz="2000" dirty="0"/>
          </a:p>
        </p:txBody>
      </p:sp>
    </p:spTree>
    <p:extLst>
      <p:ext uri="{BB962C8B-B14F-4D97-AF65-F5344CB8AC3E}">
        <p14:creationId xmlns:p14="http://schemas.microsoft.com/office/powerpoint/2010/main" val="2890903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Conditions Apply </a:t>
            </a:r>
            <a:endParaRPr lang="en-US" b="1" dirty="0"/>
          </a:p>
        </p:txBody>
      </p:sp>
      <p:sp>
        <p:nvSpPr>
          <p:cNvPr id="3" name="Content Placeholder 2"/>
          <p:cNvSpPr>
            <a:spLocks noGrp="1"/>
          </p:cNvSpPr>
          <p:nvPr>
            <p:ph idx="1"/>
          </p:nvPr>
        </p:nvSpPr>
        <p:spPr/>
        <p:txBody>
          <a:bodyPr/>
          <a:lstStyle/>
          <a:p>
            <a:r>
              <a:rPr lang="en-US" sz="2400" dirty="0"/>
              <a:t>As a condition of receiving funding, counties will be required to collaborate with cities within their </a:t>
            </a:r>
            <a:r>
              <a:rPr lang="en-US" sz="2400" dirty="0" smtClean="0"/>
              <a:t>jurisdiction. </a:t>
            </a:r>
          </a:p>
          <a:p>
            <a:pPr marL="114300" indent="0">
              <a:buNone/>
            </a:pPr>
            <a:endParaRPr lang="en-US" sz="2400" dirty="0" smtClean="0"/>
          </a:p>
          <a:p>
            <a:r>
              <a:rPr lang="en-US" sz="2400" dirty="0" smtClean="0"/>
              <a:t>Collaboration will help to  </a:t>
            </a:r>
            <a:r>
              <a:rPr lang="en-US" sz="2400" dirty="0"/>
              <a:t>support critical infrastructure and resiliency </a:t>
            </a:r>
            <a:r>
              <a:rPr lang="en-US" sz="2400" dirty="0" smtClean="0"/>
              <a:t>county-wide,  </a:t>
            </a:r>
            <a:r>
              <a:rPr lang="en-US" sz="2400" dirty="0"/>
              <a:t>with a particular focus on public safety, vulnerable communities and individuals with access and functional needs. </a:t>
            </a:r>
          </a:p>
          <a:p>
            <a:endParaRPr lang="en-US" dirty="0"/>
          </a:p>
        </p:txBody>
      </p:sp>
    </p:spTree>
    <p:extLst>
      <p:ext uri="{BB962C8B-B14F-4D97-AF65-F5344CB8AC3E}">
        <p14:creationId xmlns:p14="http://schemas.microsoft.com/office/powerpoint/2010/main" val="1722712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Eligible Use of Grant Funds by Local Governments</a:t>
            </a:r>
            <a:r>
              <a:rPr lang="en-US" b="1" dirty="0" smtClean="0"/>
              <a:t>:</a:t>
            </a:r>
            <a:endParaRPr lang="en-US" dirty="0"/>
          </a:p>
        </p:txBody>
      </p:sp>
      <p:sp>
        <p:nvSpPr>
          <p:cNvPr id="3" name="Content Placeholder 2"/>
          <p:cNvSpPr>
            <a:spLocks noGrp="1"/>
          </p:cNvSpPr>
          <p:nvPr>
            <p:ph idx="1"/>
          </p:nvPr>
        </p:nvSpPr>
        <p:spPr/>
        <p:txBody>
          <a:bodyPr>
            <a:normAutofit fontScale="92500"/>
          </a:bodyPr>
          <a:lstStyle/>
          <a:p>
            <a:endParaRPr lang="en-US" dirty="0"/>
          </a:p>
          <a:p>
            <a:r>
              <a:rPr lang="en-US" dirty="0"/>
              <a:t>E</a:t>
            </a:r>
            <a:r>
              <a:rPr lang="en-US" dirty="0" smtClean="0"/>
              <a:t>quipment</a:t>
            </a:r>
            <a:r>
              <a:rPr lang="en-US" dirty="0"/>
              <a:t>, such as generators </a:t>
            </a:r>
            <a:r>
              <a:rPr lang="en-US" dirty="0" smtClean="0"/>
              <a:t>, fuel </a:t>
            </a:r>
            <a:r>
              <a:rPr lang="en-US" dirty="0"/>
              <a:t>storage and other backup energy sources for essential facilities, such as fire stations, community centers, health </a:t>
            </a:r>
            <a:r>
              <a:rPr lang="en-US" dirty="0" smtClean="0"/>
              <a:t>facilities that </a:t>
            </a:r>
            <a:r>
              <a:rPr lang="en-US" dirty="0"/>
              <a:t>are critical to communities’ function during of these interruptions. </a:t>
            </a:r>
            <a:endParaRPr lang="en-US" dirty="0" smtClean="0"/>
          </a:p>
          <a:p>
            <a:pPr marL="114300" indent="0">
              <a:buNone/>
            </a:pPr>
            <a:endParaRPr lang="en-US" dirty="0"/>
          </a:p>
          <a:p>
            <a:r>
              <a:rPr lang="en-US" dirty="0" smtClean="0"/>
              <a:t>One-time </a:t>
            </a:r>
            <a:r>
              <a:rPr lang="en-US" dirty="0"/>
              <a:t>costs associated with identifying and equipping resource centers for the public to access during electric disruptions. </a:t>
            </a:r>
            <a:endParaRPr lang="en-US" dirty="0" smtClean="0"/>
          </a:p>
          <a:p>
            <a:endParaRPr lang="en-US" dirty="0" smtClean="0"/>
          </a:p>
          <a:p>
            <a:r>
              <a:rPr lang="en-US" dirty="0" smtClean="0"/>
              <a:t>Backup </a:t>
            </a:r>
            <a:r>
              <a:rPr lang="en-US" dirty="0"/>
              <a:t>emergency communications equipment, such as battery-powered radios. </a:t>
            </a:r>
            <a:endParaRPr lang="en-US" dirty="0" smtClean="0"/>
          </a:p>
          <a:p>
            <a:endParaRPr lang="en-US" dirty="0"/>
          </a:p>
          <a:p>
            <a:r>
              <a:rPr lang="en-US" dirty="0" smtClean="0"/>
              <a:t>Public </a:t>
            </a:r>
            <a:r>
              <a:rPr lang="en-US" dirty="0"/>
              <a:t>education materials or supplies focused on individual/family preparedness for electric (PSPS) disruptions. </a:t>
            </a:r>
            <a:endParaRPr lang="en-US" dirty="0" smtClean="0"/>
          </a:p>
          <a:p>
            <a:endParaRPr lang="en-US" dirty="0"/>
          </a:p>
          <a:p>
            <a:endParaRPr lang="en-US" dirty="0"/>
          </a:p>
        </p:txBody>
      </p:sp>
    </p:spTree>
    <p:extLst>
      <p:ext uri="{BB962C8B-B14F-4D97-AF65-F5344CB8AC3E}">
        <p14:creationId xmlns:p14="http://schemas.microsoft.com/office/powerpoint/2010/main" val="979178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Eligible Uses Cont. </a:t>
            </a:r>
            <a:endParaRPr lang="en-US" b="1" dirty="0"/>
          </a:p>
        </p:txBody>
      </p:sp>
      <p:sp>
        <p:nvSpPr>
          <p:cNvPr id="3" name="Content Placeholder 2"/>
          <p:cNvSpPr>
            <a:spLocks noGrp="1"/>
          </p:cNvSpPr>
          <p:nvPr>
            <p:ph idx="1"/>
          </p:nvPr>
        </p:nvSpPr>
        <p:spPr/>
        <p:txBody>
          <a:bodyPr>
            <a:normAutofit lnSpcReduction="10000"/>
          </a:bodyPr>
          <a:lstStyle/>
          <a:p>
            <a:r>
              <a:rPr lang="en-US" dirty="0"/>
              <a:t>Development/update of contingency plans for electrical disruptions that include considerations such as protecting individuals with access and functional needs, medical baseline and socially vulnerable populations, emergency public information, and preservation of essential functions. </a:t>
            </a:r>
          </a:p>
          <a:p>
            <a:endParaRPr lang="en-US" dirty="0"/>
          </a:p>
          <a:p>
            <a:r>
              <a:rPr lang="en-US" dirty="0"/>
              <a:t>Development/update of government Continuity of Operations plans. </a:t>
            </a:r>
          </a:p>
          <a:p>
            <a:endParaRPr lang="en-US" dirty="0"/>
          </a:p>
          <a:p>
            <a:r>
              <a:rPr lang="en-US" dirty="0"/>
              <a:t>Risk assessments for critical infrastructure and lifelines. </a:t>
            </a:r>
          </a:p>
          <a:p>
            <a:endParaRPr lang="en-US" dirty="0"/>
          </a:p>
          <a:p>
            <a:r>
              <a:rPr lang="en-US" dirty="0"/>
              <a:t>Post-event reports that identify lessons learned to inform continual improvements. </a:t>
            </a:r>
          </a:p>
          <a:p>
            <a:endParaRPr lang="en-US" dirty="0"/>
          </a:p>
        </p:txBody>
      </p:sp>
    </p:spTree>
    <p:extLst>
      <p:ext uri="{BB962C8B-B14F-4D97-AF65-F5344CB8AC3E}">
        <p14:creationId xmlns:p14="http://schemas.microsoft.com/office/powerpoint/2010/main" val="2344297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not Eligible?</a:t>
            </a:r>
            <a:endParaRPr lang="en-US" b="1" dirty="0"/>
          </a:p>
        </p:txBody>
      </p:sp>
      <p:sp>
        <p:nvSpPr>
          <p:cNvPr id="3" name="Content Placeholder 2"/>
          <p:cNvSpPr>
            <a:spLocks noGrp="1"/>
          </p:cNvSpPr>
          <p:nvPr>
            <p:ph idx="1"/>
          </p:nvPr>
        </p:nvSpPr>
        <p:spPr/>
        <p:txBody>
          <a:bodyPr>
            <a:normAutofit/>
          </a:bodyPr>
          <a:lstStyle/>
          <a:p>
            <a:r>
              <a:rPr lang="en-US" sz="3600" dirty="0"/>
              <a:t>Response costs associated with electric disruption </a:t>
            </a:r>
            <a:r>
              <a:rPr lang="en-US" sz="3600" dirty="0" smtClean="0"/>
              <a:t>events, </a:t>
            </a:r>
            <a:r>
              <a:rPr lang="en-US" sz="3600" dirty="0"/>
              <a:t>including Emergency Operations Center staffing, security, law/fire response, other overtime charges, etc. </a:t>
            </a:r>
          </a:p>
        </p:txBody>
      </p:sp>
    </p:spTree>
    <p:extLst>
      <p:ext uri="{BB962C8B-B14F-4D97-AF65-F5344CB8AC3E}">
        <p14:creationId xmlns:p14="http://schemas.microsoft.com/office/powerpoint/2010/main" val="652063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 </a:t>
            </a:r>
            <a:endParaRPr lang="en-US" b="1" dirty="0"/>
          </a:p>
        </p:txBody>
      </p:sp>
      <p:sp>
        <p:nvSpPr>
          <p:cNvPr id="3" name="Content Placeholder 2"/>
          <p:cNvSpPr>
            <a:spLocks noGrp="1"/>
          </p:cNvSpPr>
          <p:nvPr>
            <p:ph idx="1"/>
          </p:nvPr>
        </p:nvSpPr>
        <p:spPr>
          <a:xfrm>
            <a:off x="457200" y="1295400"/>
            <a:ext cx="7620000" cy="5105400"/>
          </a:xfrm>
        </p:spPr>
        <p:txBody>
          <a:bodyPr>
            <a:normAutofit fontScale="92500" lnSpcReduction="10000"/>
          </a:bodyPr>
          <a:lstStyle/>
          <a:p>
            <a:r>
              <a:rPr lang="en-US" dirty="0" smtClean="0"/>
              <a:t>County OES Managers will receive a letter from Cal OES outlining their allocation and requirements. </a:t>
            </a:r>
          </a:p>
          <a:p>
            <a:pPr marL="114300" indent="0">
              <a:buNone/>
            </a:pPr>
            <a:endParaRPr lang="en-US" dirty="0" smtClean="0"/>
          </a:p>
          <a:p>
            <a:pPr lvl="0"/>
            <a:r>
              <a:rPr lang="en-US" dirty="0" smtClean="0"/>
              <a:t>Counties </a:t>
            </a:r>
            <a:r>
              <a:rPr lang="en-US" dirty="0"/>
              <a:t>m</a:t>
            </a:r>
            <a:r>
              <a:rPr lang="en-US" dirty="0" smtClean="0"/>
              <a:t>ust </a:t>
            </a:r>
            <a:r>
              <a:rPr lang="en-US" dirty="0"/>
              <a:t>provide two reports on the expenditures of the funds. The first report is due no later than </a:t>
            </a:r>
            <a:r>
              <a:rPr lang="en-US" b="1" dirty="0"/>
              <a:t>November 30, 2020</a:t>
            </a:r>
            <a:r>
              <a:rPr lang="en-US" dirty="0"/>
              <a:t>, and the second no later than </a:t>
            </a:r>
            <a:r>
              <a:rPr lang="en-US" b="1" dirty="0" smtClean="0"/>
              <a:t>November </a:t>
            </a:r>
            <a:r>
              <a:rPr lang="en-US" b="1" dirty="0"/>
              <a:t>30, </a:t>
            </a:r>
            <a:r>
              <a:rPr lang="en-US" b="1" dirty="0" smtClean="0"/>
              <a:t>2022</a:t>
            </a:r>
            <a:r>
              <a:rPr lang="en-US" dirty="0" smtClean="0"/>
              <a:t>.</a:t>
            </a:r>
          </a:p>
          <a:p>
            <a:pPr lvl="0"/>
            <a:endParaRPr lang="en-US" dirty="0"/>
          </a:p>
          <a:p>
            <a:pPr lvl="0"/>
            <a:r>
              <a:rPr lang="en-US" dirty="0" smtClean="0"/>
              <a:t>These </a:t>
            </a:r>
            <a:r>
              <a:rPr lang="en-US" dirty="0"/>
              <a:t>reports shall identify how the funds have been used, </a:t>
            </a:r>
            <a:r>
              <a:rPr lang="en-US" dirty="0" smtClean="0"/>
              <a:t>including a description of:</a:t>
            </a:r>
          </a:p>
          <a:p>
            <a:pPr marL="114300" lvl="0" indent="0">
              <a:buNone/>
            </a:pPr>
            <a:endParaRPr lang="en-US" dirty="0" smtClean="0"/>
          </a:p>
          <a:p>
            <a:pPr lvl="1"/>
            <a:r>
              <a:rPr lang="en-US" dirty="0"/>
              <a:t>E</a:t>
            </a:r>
            <a:r>
              <a:rPr lang="en-US" dirty="0" smtClean="0"/>
              <a:t>ach </a:t>
            </a:r>
            <a:r>
              <a:rPr lang="en-US" dirty="0"/>
              <a:t>project or activity </a:t>
            </a:r>
            <a:r>
              <a:rPr lang="en-US" dirty="0" smtClean="0"/>
              <a:t>undertaken;</a:t>
            </a:r>
          </a:p>
          <a:p>
            <a:pPr lvl="1"/>
            <a:r>
              <a:rPr lang="en-US" dirty="0"/>
              <a:t>E</a:t>
            </a:r>
            <a:r>
              <a:rPr lang="en-US" dirty="0" smtClean="0"/>
              <a:t>ach local </a:t>
            </a:r>
            <a:r>
              <a:rPr lang="en-US" dirty="0"/>
              <a:t>entity that undertook the project or </a:t>
            </a:r>
            <a:r>
              <a:rPr lang="en-US" dirty="0" smtClean="0"/>
              <a:t>activity;</a:t>
            </a:r>
          </a:p>
          <a:p>
            <a:pPr lvl="1"/>
            <a:r>
              <a:rPr lang="en-US" dirty="0"/>
              <a:t>T</a:t>
            </a:r>
            <a:r>
              <a:rPr lang="en-US" dirty="0" smtClean="0"/>
              <a:t>he </a:t>
            </a:r>
            <a:r>
              <a:rPr lang="en-US" dirty="0"/>
              <a:t>amount of funding provided to the project or </a:t>
            </a:r>
            <a:r>
              <a:rPr lang="en-US" dirty="0" smtClean="0"/>
              <a:t>activity;</a:t>
            </a:r>
          </a:p>
          <a:p>
            <a:pPr lvl="1"/>
            <a:r>
              <a:rPr lang="en-US" dirty="0"/>
              <a:t>T</a:t>
            </a:r>
            <a:r>
              <a:rPr lang="en-US" dirty="0" smtClean="0"/>
              <a:t>he </a:t>
            </a:r>
            <a:r>
              <a:rPr lang="en-US" dirty="0"/>
              <a:t>specific outcomes achieved by each project or </a:t>
            </a:r>
            <a:r>
              <a:rPr lang="en-US" dirty="0" smtClean="0"/>
              <a:t>activity; and, </a:t>
            </a:r>
          </a:p>
          <a:p>
            <a:pPr lvl="1"/>
            <a:r>
              <a:rPr lang="en-US" dirty="0"/>
              <a:t>W</a:t>
            </a:r>
            <a:r>
              <a:rPr lang="en-US" dirty="0" smtClean="0"/>
              <a:t>hether </a:t>
            </a:r>
            <a:r>
              <a:rPr lang="en-US" dirty="0"/>
              <a:t>the project or activity was </a:t>
            </a:r>
            <a:r>
              <a:rPr lang="en-US" dirty="0" smtClean="0"/>
              <a:t>completed, </a:t>
            </a:r>
            <a:r>
              <a:rPr lang="en-US" dirty="0"/>
              <a:t>and whether it was used during PSPS events. </a:t>
            </a:r>
          </a:p>
          <a:p>
            <a:endParaRPr lang="en-US" dirty="0"/>
          </a:p>
        </p:txBody>
      </p:sp>
    </p:spTree>
    <p:extLst>
      <p:ext uri="{BB962C8B-B14F-4D97-AF65-F5344CB8AC3E}">
        <p14:creationId xmlns:p14="http://schemas.microsoft.com/office/powerpoint/2010/main" val="17092791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175</TotalTime>
  <Words>753</Words>
  <Application>Microsoft Office PowerPoint</Application>
  <PresentationFormat>On-screen Show (4:3)</PresentationFormat>
  <Paragraphs>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Public Safety Power Shutoff  (PSPS) Funding </vt:lpstr>
      <vt:lpstr>Local Government Public Safety Power Shutoff Resiliency Program </vt:lpstr>
      <vt:lpstr>Funding Allocation </vt:lpstr>
      <vt:lpstr>County Funding Formula</vt:lpstr>
      <vt:lpstr>Conditions Apply </vt:lpstr>
      <vt:lpstr>Eligible Use of Grant Funds by Local Governments:</vt:lpstr>
      <vt:lpstr>Eligible Uses Cont. </vt:lpstr>
      <vt:lpstr>What is not Eligible?</vt:lpstr>
      <vt:lpstr>Process </vt:lpstr>
      <vt:lpstr>PowerPoint Presentation</vt:lpstr>
      <vt:lpstr>Contact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Safety Power Shutoff Funding</dc:title>
  <dc:creator>Cara Martinson</dc:creator>
  <cp:lastModifiedBy>Cara Martinson</cp:lastModifiedBy>
  <cp:revision>8</cp:revision>
  <dcterms:created xsi:type="dcterms:W3CDTF">2019-10-29T20:01:04Z</dcterms:created>
  <dcterms:modified xsi:type="dcterms:W3CDTF">2019-10-30T18:14:55Z</dcterms:modified>
</cp:coreProperties>
</file>