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3" r:id="rId1"/>
  </p:sldMasterIdLst>
  <p:sldIdLst>
    <p:sldId id="257" r:id="rId2"/>
    <p:sldId id="260" r:id="rId3"/>
    <p:sldId id="258" r:id="rId4"/>
    <p:sldId id="259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1/25/2017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48785BE-30D6-45E9-9828-9A90A2D6DF6D}" type="datetime1">
              <a:rPr lang="en-US" smtClean="0"/>
              <a:pPr/>
              <a:t>1/25/2017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25908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latin typeface="Calibri" panose="020F0502020204030204" pitchFamily="34" charset="0"/>
              </a:rPr>
              <a:t>Repealing the ACA:</a:t>
            </a:r>
            <a:br>
              <a:rPr lang="en-US" sz="8000" b="1" dirty="0" smtClean="0">
                <a:latin typeface="Calibri" panose="020F0502020204030204" pitchFamily="34" charset="0"/>
              </a:rPr>
            </a:br>
            <a:r>
              <a:rPr lang="en-US" sz="8000" b="1" dirty="0" smtClean="0">
                <a:latin typeface="Calibri" panose="020F0502020204030204" pitchFamily="34" charset="0"/>
              </a:rPr>
              <a:t>Effects on Counties</a:t>
            </a:r>
            <a:endParaRPr lang="en-US" sz="8000" b="1" dirty="0">
              <a:latin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3022392" cy="263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419600" y="3800475"/>
            <a:ext cx="4267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 panose="020F0502020204030204" pitchFamily="34" charset="0"/>
              </a:rPr>
              <a:t>@</a:t>
            </a:r>
            <a:r>
              <a:rPr lang="en-US" sz="4400" b="1" dirty="0" err="1" smtClean="0">
                <a:latin typeface="Calibri" panose="020F0502020204030204" pitchFamily="34" charset="0"/>
              </a:rPr>
              <a:t>CSAC_Counties</a:t>
            </a:r>
            <a:endParaRPr lang="en-US" sz="4400" b="1" dirty="0" smtClean="0">
              <a:latin typeface="Calibri" panose="020F0502020204030204" pitchFamily="34" charset="0"/>
            </a:endParaRPr>
          </a:p>
          <a:p>
            <a:endParaRPr lang="en-US" sz="1200" b="1" dirty="0" smtClean="0">
              <a:latin typeface="Calibri" panose="020F0502020204030204" pitchFamily="34" charset="0"/>
            </a:endParaRPr>
          </a:p>
          <a:p>
            <a:r>
              <a:rPr lang="en-US" sz="4400" b="1" dirty="0" smtClean="0">
                <a:latin typeface="Calibri" panose="020F0502020204030204" pitchFamily="34" charset="0"/>
              </a:rPr>
              <a:t>#</a:t>
            </a:r>
            <a:r>
              <a:rPr lang="en-US" sz="4400" b="1" dirty="0" err="1" smtClean="0">
                <a:latin typeface="Calibri" panose="020F0502020204030204" pitchFamily="34" charset="0"/>
              </a:rPr>
              <a:t>ACACounties</a:t>
            </a:r>
            <a:endParaRPr lang="en-US" sz="44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01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5562600"/>
            <a:ext cx="9144000" cy="914400"/>
          </a:xfrm>
        </p:spPr>
        <p:txBody>
          <a:bodyPr/>
          <a:lstStyle/>
          <a:p>
            <a:pPr algn="ctr"/>
            <a:r>
              <a:rPr lang="en-US" sz="6600" b="1" dirty="0" smtClean="0">
                <a:latin typeface="Calibri" panose="020F0502020204030204" pitchFamily="34" charset="0"/>
              </a:rPr>
              <a:t>46 – D</a:t>
            </a:r>
            <a:r>
              <a:rPr lang="en-US" sz="6600" b="1" dirty="0">
                <a:latin typeface="Calibri" panose="020F0502020204030204" pitchFamily="34" charset="0"/>
              </a:rPr>
              <a:t>	</a:t>
            </a:r>
            <a:r>
              <a:rPr lang="en-US" sz="6600" b="1" dirty="0" smtClean="0">
                <a:latin typeface="Calibri" panose="020F0502020204030204" pitchFamily="34" charset="0"/>
              </a:rPr>
              <a:t>  2 – I	     52 </a:t>
            </a:r>
            <a:r>
              <a:rPr lang="en-US" sz="6600" b="1" dirty="0">
                <a:latin typeface="Calibri" panose="020F0502020204030204" pitchFamily="34" charset="0"/>
              </a:rPr>
              <a:t>– R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85800" y="1371600"/>
            <a:ext cx="7845425" cy="3962400"/>
            <a:chOff x="155575" y="609600"/>
            <a:chExt cx="8731250" cy="4487863"/>
          </a:xfrm>
        </p:grpSpPr>
        <p:pic>
          <p:nvPicPr>
            <p:cNvPr id="2050" name="Picture 2" descr="https://upload.wikimedia.org/wikipedia/commons/thumb/7/70/115th_United_States_Senate.svg/2000px-115th_United_States_Senate.svg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609600"/>
              <a:ext cx="8731250" cy="44878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val 3"/>
            <p:cNvSpPr/>
            <p:nvPr/>
          </p:nvSpPr>
          <p:spPr>
            <a:xfrm>
              <a:off x="3786187" y="2431256"/>
              <a:ext cx="304800" cy="3048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3793331" y="2838450"/>
              <a:ext cx="304800" cy="30480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149393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United States Senate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0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76800" y="0"/>
            <a:ext cx="4276816" cy="5181600"/>
          </a:xfrm>
        </p:spPr>
        <p:txBody>
          <a:bodyPr/>
          <a:lstStyle/>
          <a:p>
            <a:r>
              <a:rPr lang="en-US" sz="8800" b="1" dirty="0" smtClean="0">
                <a:latin typeface="Calibri" panose="020F0502020204030204" pitchFamily="34" charset="0"/>
              </a:rPr>
              <a:t>83.8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percent of </a:t>
            </a:r>
            <a:r>
              <a:rPr lang="en-US" sz="3600" b="1" dirty="0" err="1" smtClean="0">
                <a:latin typeface="Calibri" panose="020F0502020204030204" pitchFamily="34" charset="0"/>
              </a:rPr>
              <a:t>Medi</a:t>
            </a:r>
            <a:r>
              <a:rPr lang="en-US" sz="3600" b="1" dirty="0" smtClean="0">
                <a:latin typeface="Calibri" panose="020F0502020204030204" pitchFamily="34" charset="0"/>
              </a:rPr>
              <a:t>-Cal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is funded by the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federal government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C:\Users\geoffrey\Dropbox\Data and Viz\Viz\Medi-Cal Funding Pie - Nov 21, 2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24400" cy="741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4419600" cy="5410200"/>
          </a:xfrm>
        </p:spPr>
        <p:txBody>
          <a:bodyPr/>
          <a:lstStyle/>
          <a:p>
            <a:pPr algn="r"/>
            <a:r>
              <a:rPr lang="en-US" sz="8800" b="1" dirty="0" smtClean="0">
                <a:latin typeface="Calibri" panose="020F0502020204030204" pitchFamily="34" charset="0"/>
              </a:rPr>
              <a:t>28.5</a:t>
            </a:r>
            <a:r>
              <a:rPr lang="en-US" sz="3600" dirty="0" smtClean="0">
                <a:latin typeface="Calibri" panose="020F0502020204030204" pitchFamily="34" charset="0"/>
              </a:rPr>
              <a:t/>
            </a:r>
            <a:br>
              <a:rPr lang="en-US" sz="3600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percent of </a:t>
            </a:r>
            <a:r>
              <a:rPr lang="en-US" sz="3600" b="1" dirty="0" err="1" smtClean="0">
                <a:latin typeface="Calibri" panose="020F0502020204030204" pitchFamily="34" charset="0"/>
              </a:rPr>
              <a:t>Medi</a:t>
            </a:r>
            <a:r>
              <a:rPr lang="en-US" sz="3600" b="1" dirty="0" smtClean="0">
                <a:latin typeface="Calibri" panose="020F0502020204030204" pitchFamily="34" charset="0"/>
              </a:rPr>
              <a:t>-Cal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caseload is due to the 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Affordable Care Act </a:t>
            </a:r>
            <a:endParaRPr lang="en-US" sz="3600" b="1" dirty="0">
              <a:latin typeface="Calibri" panose="020F0502020204030204" pitchFamily="34" charset="0"/>
            </a:endParaRPr>
          </a:p>
        </p:txBody>
      </p:sp>
      <p:pic>
        <p:nvPicPr>
          <p:cNvPr id="5" name="Picture 3" descr="C:\Users\geoffrey\Dropbox\Data and Viz\Viz\Medi-Cal Population Pie - Nov 21, 2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-11838"/>
            <a:ext cx="4724400" cy="741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9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libri" panose="020F0502020204030204" pitchFamily="34" charset="0"/>
              </a:rPr>
              <a:t>Speakers</a:t>
            </a:r>
            <a:endParaRPr lang="en-US" sz="40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0" y="1371600"/>
            <a:ext cx="69532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anose="020F0502020204030204" pitchFamily="34" charset="0"/>
              </a:rPr>
              <a:t>Farrah McDaid Ting, CSAC</a:t>
            </a:r>
          </a:p>
          <a:p>
            <a:r>
              <a:rPr lang="en-US" sz="3200" b="1" dirty="0" smtClean="0">
                <a:latin typeface="Calibri" panose="020F0502020204030204" pitchFamily="34" charset="0"/>
              </a:rPr>
              <a:t>fmcdaid@counties.org</a:t>
            </a:r>
          </a:p>
          <a:p>
            <a:r>
              <a:rPr lang="en-US" sz="3200" b="1" dirty="0" smtClean="0">
                <a:latin typeface="Calibri" panose="020F0502020204030204" pitchFamily="34" charset="0"/>
              </a:rPr>
              <a:t>@CSAC_HHS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Michelle Gibbons, CHEAC</a:t>
            </a:r>
          </a:p>
          <a:p>
            <a:r>
              <a:rPr lang="en-US" sz="3200" b="1" dirty="0" smtClean="0">
                <a:latin typeface="Calibri" panose="020F0502020204030204" pitchFamily="34" charset="0"/>
              </a:rPr>
              <a:t>mgibbons@cheac.org</a:t>
            </a:r>
          </a:p>
          <a:p>
            <a:endParaRPr lang="en-US" sz="3200" b="1" dirty="0">
              <a:latin typeface="Calibri" panose="020F0502020204030204" pitchFamily="34" charset="0"/>
            </a:endParaRPr>
          </a:p>
          <a:p>
            <a:r>
              <a:rPr lang="en-US" sz="3200" b="1" dirty="0" smtClean="0">
                <a:latin typeface="Calibri" panose="020F0502020204030204" pitchFamily="34" charset="0"/>
              </a:rPr>
              <a:t>Tom Joseph, Waterman &amp; Associates</a:t>
            </a:r>
          </a:p>
          <a:p>
            <a:r>
              <a:rPr lang="en-US" sz="3200" b="1" dirty="0" smtClean="0">
                <a:latin typeface="Calibri" panose="020F0502020204030204" pitchFamily="34" charset="0"/>
              </a:rPr>
              <a:t>tj@wafed.com</a:t>
            </a:r>
          </a:p>
        </p:txBody>
      </p:sp>
    </p:spTree>
    <p:extLst>
      <p:ext uri="{BB962C8B-B14F-4D97-AF65-F5344CB8AC3E}">
        <p14:creationId xmlns:p14="http://schemas.microsoft.com/office/powerpoint/2010/main" val="27433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1145</TotalTime>
  <Words>37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Repealing the ACA: Effects on Counties</vt:lpstr>
      <vt:lpstr>46 – D   2 – I      52 – R</vt:lpstr>
      <vt:lpstr>83.8 percent of Medi-Cal is funded by the federal government</vt:lpstr>
      <vt:lpstr>28.5 percent of Medi-Cal caseload is due to the  Affordable Care Act </vt:lpstr>
      <vt:lpstr>Speakers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Repealing the ACA: Effects on Counties</dc:title>
  <dc:creator>Geoffrey Neill</dc:creator>
  <cp:lastModifiedBy>Geoffrey Neill</cp:lastModifiedBy>
  <cp:revision>9</cp:revision>
  <dcterms:created xsi:type="dcterms:W3CDTF">2017-01-25T00:24:33Z</dcterms:created>
  <dcterms:modified xsi:type="dcterms:W3CDTF">2017-01-25T19:59:18Z</dcterms:modified>
</cp:coreProperties>
</file>