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7"/>
  </p:notesMasterIdLst>
  <p:handoutMasterIdLst>
    <p:handoutMasterId r:id="rId48"/>
  </p:handoutMasterIdLst>
  <p:sldIdLst>
    <p:sldId id="256" r:id="rId2"/>
    <p:sldId id="347" r:id="rId3"/>
    <p:sldId id="295" r:id="rId4"/>
    <p:sldId id="257" r:id="rId5"/>
    <p:sldId id="344" r:id="rId6"/>
    <p:sldId id="353" r:id="rId7"/>
    <p:sldId id="373" r:id="rId8"/>
    <p:sldId id="391" r:id="rId9"/>
    <p:sldId id="397" r:id="rId10"/>
    <p:sldId id="401" r:id="rId11"/>
    <p:sldId id="369" r:id="rId12"/>
    <p:sldId id="371" r:id="rId13"/>
    <p:sldId id="372" r:id="rId14"/>
    <p:sldId id="360" r:id="rId15"/>
    <p:sldId id="260" r:id="rId16"/>
    <p:sldId id="262" r:id="rId17"/>
    <p:sldId id="261" r:id="rId18"/>
    <p:sldId id="384" r:id="rId19"/>
    <p:sldId id="404" r:id="rId20"/>
    <p:sldId id="265" r:id="rId21"/>
    <p:sldId id="382" r:id="rId22"/>
    <p:sldId id="394" r:id="rId23"/>
    <p:sldId id="383" r:id="rId24"/>
    <p:sldId id="406" r:id="rId25"/>
    <p:sldId id="386" r:id="rId26"/>
    <p:sldId id="275" r:id="rId27"/>
    <p:sldId id="268" r:id="rId28"/>
    <p:sldId id="403" r:id="rId29"/>
    <p:sldId id="408" r:id="rId30"/>
    <p:sldId id="407" r:id="rId31"/>
    <p:sldId id="270" r:id="rId32"/>
    <p:sldId id="284" r:id="rId33"/>
    <p:sldId id="409" r:id="rId34"/>
    <p:sldId id="385" r:id="rId35"/>
    <p:sldId id="264" r:id="rId36"/>
    <p:sldId id="393" r:id="rId37"/>
    <p:sldId id="377" r:id="rId38"/>
    <p:sldId id="411" r:id="rId39"/>
    <p:sldId id="412" r:id="rId40"/>
    <p:sldId id="379" r:id="rId41"/>
    <p:sldId id="381" r:id="rId42"/>
    <p:sldId id="342" r:id="rId43"/>
    <p:sldId id="326" r:id="rId44"/>
    <p:sldId id="340" r:id="rId45"/>
    <p:sldId id="329"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465"/>
    <a:srgbClr val="FFCF01"/>
    <a:srgbClr val="CC4D53"/>
    <a:srgbClr val="F2A43D"/>
    <a:srgbClr val="4B4240"/>
    <a:srgbClr val="786966"/>
    <a:srgbClr val="F5B765"/>
    <a:srgbClr val="50B1DC"/>
    <a:srgbClr val="248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9792" autoAdjust="0"/>
  </p:normalViewPr>
  <p:slideViewPr>
    <p:cSldViewPr snapToGrid="0">
      <p:cViewPr varScale="1">
        <p:scale>
          <a:sx n="112" d="100"/>
          <a:sy n="112" d="100"/>
        </p:scale>
        <p:origin x="-3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9E36DBD-ED96-493A-9B60-0455396BF73B}" type="datetimeFigureOut">
              <a:rPr lang="en-US" smtClean="0"/>
              <a:t>9/17/2018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C605EE2-C8F5-48BE-BC1A-DA67625A36CF}" type="slidenum">
              <a:rPr lang="en-US" smtClean="0"/>
              <a:t>‹#›</a:t>
            </a:fld>
            <a:endParaRPr lang="en-US" dirty="0"/>
          </a:p>
        </p:txBody>
      </p:sp>
    </p:spTree>
    <p:extLst>
      <p:ext uri="{BB962C8B-B14F-4D97-AF65-F5344CB8AC3E}">
        <p14:creationId xmlns:p14="http://schemas.microsoft.com/office/powerpoint/2010/main" val="1384035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71F6F00-5E3F-41CF-BB7F-33E4A827B411}" type="datetimeFigureOut">
              <a:rPr lang="en-US" smtClean="0"/>
              <a:t>9/17/2018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4395500-416A-4B95-83EA-62C2FF6F8743}" type="slidenum">
              <a:rPr lang="en-US" smtClean="0"/>
              <a:t>‹#›</a:t>
            </a:fld>
            <a:endParaRPr lang="en-US" dirty="0"/>
          </a:p>
        </p:txBody>
      </p:sp>
    </p:spTree>
    <p:extLst>
      <p:ext uri="{BB962C8B-B14F-4D97-AF65-F5344CB8AC3E}">
        <p14:creationId xmlns:p14="http://schemas.microsoft.com/office/powerpoint/2010/main" val="3587667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1</a:t>
            </a:fld>
            <a:endParaRPr lang="en-US" dirty="0"/>
          </a:p>
        </p:txBody>
      </p:sp>
    </p:spTree>
    <p:extLst>
      <p:ext uri="{BB962C8B-B14F-4D97-AF65-F5344CB8AC3E}">
        <p14:creationId xmlns:p14="http://schemas.microsoft.com/office/powerpoint/2010/main" val="3632278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84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37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56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22</a:t>
            </a:fld>
            <a:endParaRPr lang="en-US" dirty="0"/>
          </a:p>
        </p:txBody>
      </p:sp>
    </p:spTree>
    <p:extLst>
      <p:ext uri="{BB962C8B-B14F-4D97-AF65-F5344CB8AC3E}">
        <p14:creationId xmlns:p14="http://schemas.microsoft.com/office/powerpoint/2010/main" val="202716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2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1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71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84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30</a:t>
            </a:fld>
            <a:endParaRPr lang="en-US" dirty="0"/>
          </a:p>
        </p:txBody>
      </p:sp>
    </p:spTree>
    <p:extLst>
      <p:ext uri="{BB962C8B-B14F-4D97-AF65-F5344CB8AC3E}">
        <p14:creationId xmlns:p14="http://schemas.microsoft.com/office/powerpoint/2010/main" val="366151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50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To promote transparency and accountability within the program funding, annual project reporting through</a:t>
            </a:r>
            <a:r>
              <a:rPr lang="en-US" sz="1200" baseline="0" dirty="0"/>
              <a:t> the submittal of the proposed project lists and annual project expenditure report </a:t>
            </a:r>
            <a:r>
              <a:rPr lang="en-US" sz="1200" dirty="0"/>
              <a:t>to the Commission is required.</a:t>
            </a:r>
          </a:p>
          <a:p>
            <a:endParaRPr lang="en-US" sz="1200" dirty="0"/>
          </a:p>
          <a:p>
            <a:r>
              <a:rPr lang="en-US" sz="1200" baseline="0" dirty="0"/>
              <a:t>The Commission’s</a:t>
            </a:r>
            <a:r>
              <a:rPr lang="en-US" sz="1200" dirty="0"/>
              <a:t> role is fairly limited as it relates to the Local Streets and Roads Funding Program</a:t>
            </a:r>
            <a:r>
              <a:rPr lang="en-US" sz="1200" baseline="0" dirty="0"/>
              <a:t>, unlike other programs that fall within the purview of the Commission. With the Local Streets and Roads Funding Program the Commission does not program or allocate funds for the delivery of projects included in the proposed project lists, </a:t>
            </a:r>
            <a:r>
              <a:rPr lang="en-US" sz="1200" dirty="0"/>
              <a:t>we serve as a pass through entity and our main responsibility is to</a:t>
            </a:r>
            <a:r>
              <a:rPr lang="en-US" sz="1200" baseline="0" dirty="0"/>
              <a:t> develop streamlined reporting formats, ensure the detail of the reports submitted align with and meet the intent of the statute.  It is also our responsibility to ensure that the information is consistent, relevant, and complete as it is </a:t>
            </a:r>
            <a:r>
              <a:rPr lang="en-US" sz="1200" dirty="0"/>
              <a:t>collected from cities and counties., and subsequently reported to the public and Legislature</a:t>
            </a:r>
            <a:r>
              <a:rPr lang="en-US" sz="1200" baseline="0" dirty="0"/>
              <a:t> in a comprehensive and relevant manner.</a:t>
            </a:r>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3</a:t>
            </a:fld>
            <a:endParaRPr lang="en-US" dirty="0"/>
          </a:p>
        </p:txBody>
      </p:sp>
    </p:spTree>
    <p:extLst>
      <p:ext uri="{BB962C8B-B14F-4D97-AF65-F5344CB8AC3E}">
        <p14:creationId xmlns:p14="http://schemas.microsoft.com/office/powerpoint/2010/main" val="1909941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768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12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23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172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37</a:t>
            </a:fld>
            <a:endParaRPr lang="en-US" dirty="0"/>
          </a:p>
        </p:txBody>
      </p:sp>
    </p:spTree>
    <p:extLst>
      <p:ext uri="{BB962C8B-B14F-4D97-AF65-F5344CB8AC3E}">
        <p14:creationId xmlns:p14="http://schemas.microsoft.com/office/powerpoint/2010/main" val="3596528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38</a:t>
            </a:fld>
            <a:endParaRPr lang="en-US" dirty="0"/>
          </a:p>
        </p:txBody>
      </p:sp>
    </p:spTree>
    <p:extLst>
      <p:ext uri="{BB962C8B-B14F-4D97-AF65-F5344CB8AC3E}">
        <p14:creationId xmlns:p14="http://schemas.microsoft.com/office/powerpoint/2010/main" val="2179768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39</a:t>
            </a:fld>
            <a:endParaRPr lang="en-US" dirty="0"/>
          </a:p>
        </p:txBody>
      </p:sp>
    </p:spTree>
    <p:extLst>
      <p:ext uri="{BB962C8B-B14F-4D97-AF65-F5344CB8AC3E}">
        <p14:creationId xmlns:p14="http://schemas.microsoft.com/office/powerpoint/2010/main" val="2662663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40</a:t>
            </a:fld>
            <a:endParaRPr lang="en-US" dirty="0"/>
          </a:p>
        </p:txBody>
      </p:sp>
    </p:spTree>
    <p:extLst>
      <p:ext uri="{BB962C8B-B14F-4D97-AF65-F5344CB8AC3E}">
        <p14:creationId xmlns:p14="http://schemas.microsoft.com/office/powerpoint/2010/main" val="905738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41</a:t>
            </a:fld>
            <a:endParaRPr lang="en-US" dirty="0"/>
          </a:p>
        </p:txBody>
      </p:sp>
    </p:spTree>
    <p:extLst>
      <p:ext uri="{BB962C8B-B14F-4D97-AF65-F5344CB8AC3E}">
        <p14:creationId xmlns:p14="http://schemas.microsoft.com/office/powerpoint/2010/main" val="236952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42</a:t>
            </a:fld>
            <a:endParaRPr lang="en-US" dirty="0"/>
          </a:p>
        </p:txBody>
      </p:sp>
    </p:spTree>
    <p:extLst>
      <p:ext uri="{BB962C8B-B14F-4D97-AF65-F5344CB8AC3E}">
        <p14:creationId xmlns:p14="http://schemas.microsoft.com/office/powerpoint/2010/main" val="1656748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Online tool for Project Expenditure reporting was built to be </a:t>
            </a:r>
            <a:r>
              <a:rPr lang="en-US" dirty="0"/>
              <a:t>user-friendly and allow for cities and counties to capture accurate and useful information that is to be reported to the public and the Legislature. </a:t>
            </a:r>
          </a:p>
        </p:txBody>
      </p:sp>
      <p:sp>
        <p:nvSpPr>
          <p:cNvPr id="4" name="Slide Number Placeholder 3"/>
          <p:cNvSpPr>
            <a:spLocks noGrp="1"/>
          </p:cNvSpPr>
          <p:nvPr>
            <p:ph type="sldNum" sz="quarter" idx="10"/>
          </p:nvPr>
        </p:nvSpPr>
        <p:spPr/>
        <p:txBody>
          <a:bodyPr/>
          <a:lstStyle/>
          <a:p>
            <a:fld id="{44395500-416A-4B95-83EA-62C2FF6F8743}" type="slidenum">
              <a:rPr lang="en-US" smtClean="0"/>
              <a:t>4</a:t>
            </a:fld>
            <a:endParaRPr lang="en-US" dirty="0"/>
          </a:p>
        </p:txBody>
      </p:sp>
    </p:spTree>
    <p:extLst>
      <p:ext uri="{BB962C8B-B14F-4D97-AF65-F5344CB8AC3E}">
        <p14:creationId xmlns:p14="http://schemas.microsoft.com/office/powerpoint/2010/main" val="86474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43</a:t>
            </a:fld>
            <a:endParaRPr lang="en-US" dirty="0"/>
          </a:p>
        </p:txBody>
      </p:sp>
    </p:spTree>
    <p:extLst>
      <p:ext uri="{BB962C8B-B14F-4D97-AF65-F5344CB8AC3E}">
        <p14:creationId xmlns:p14="http://schemas.microsoft.com/office/powerpoint/2010/main" val="3270069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44</a:t>
            </a:fld>
            <a:endParaRPr lang="en-US" dirty="0"/>
          </a:p>
        </p:txBody>
      </p:sp>
    </p:spTree>
    <p:extLst>
      <p:ext uri="{BB962C8B-B14F-4D97-AF65-F5344CB8AC3E}">
        <p14:creationId xmlns:p14="http://schemas.microsoft.com/office/powerpoint/2010/main" val="3658411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45</a:t>
            </a:fld>
            <a:endParaRPr lang="en-US" dirty="0"/>
          </a:p>
        </p:txBody>
      </p:sp>
    </p:spTree>
    <p:extLst>
      <p:ext uri="{BB962C8B-B14F-4D97-AF65-F5344CB8AC3E}">
        <p14:creationId xmlns:p14="http://schemas.microsoft.com/office/powerpoint/2010/main" val="227038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5</a:t>
            </a:fld>
            <a:endParaRPr lang="en-US" dirty="0"/>
          </a:p>
        </p:txBody>
      </p:sp>
    </p:spTree>
    <p:extLst>
      <p:ext uri="{BB962C8B-B14F-4D97-AF65-F5344CB8AC3E}">
        <p14:creationId xmlns:p14="http://schemas.microsoft.com/office/powerpoint/2010/main" val="72997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9</a:t>
            </a:fld>
            <a:endParaRPr lang="en-US" dirty="0"/>
          </a:p>
        </p:txBody>
      </p:sp>
    </p:spTree>
    <p:extLst>
      <p:ext uri="{BB962C8B-B14F-4D97-AF65-F5344CB8AC3E}">
        <p14:creationId xmlns:p14="http://schemas.microsoft.com/office/powerpoint/2010/main" val="373645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95500-416A-4B95-83EA-62C2FF6F8743}" type="slidenum">
              <a:rPr lang="en-US" smtClean="0"/>
              <a:t>11</a:t>
            </a:fld>
            <a:endParaRPr lang="en-US" dirty="0"/>
          </a:p>
        </p:txBody>
      </p:sp>
    </p:spTree>
    <p:extLst>
      <p:ext uri="{BB962C8B-B14F-4D97-AF65-F5344CB8AC3E}">
        <p14:creationId xmlns:p14="http://schemas.microsoft.com/office/powerpoint/2010/main" val="198473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1D5CA-F8D0-4CED-BD60-FB13D367E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33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1D5CA-F8D0-4CED-BD60-FB13D367EB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08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5500-416A-4B95-83EA-62C2FF6F87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590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12" y="4053840"/>
            <a:ext cx="10222575" cy="1219201"/>
          </a:xfrm>
        </p:spPr>
        <p:txBody>
          <a:bodyPr anchor="b">
            <a:noAutofit/>
          </a:bodyPr>
          <a:lstStyle>
            <a:lvl1pPr algn="ctr">
              <a:defRPr sz="4400" b="1" baseline="0"/>
            </a:lvl1pPr>
          </a:lstStyle>
          <a:p>
            <a:r>
              <a:rPr lang="en-US" dirty="0"/>
              <a:t>Senate Bill 1</a:t>
            </a:r>
            <a:br>
              <a:rPr lang="en-US" dirty="0"/>
            </a:br>
            <a:r>
              <a:rPr lang="en-US" dirty="0"/>
              <a:t>The Road Repair and Accountability Act</a:t>
            </a:r>
          </a:p>
        </p:txBody>
      </p:sp>
      <p:sp>
        <p:nvSpPr>
          <p:cNvPr id="3" name="Subtitle 2"/>
          <p:cNvSpPr>
            <a:spLocks noGrp="1"/>
          </p:cNvSpPr>
          <p:nvPr>
            <p:ph type="subTitle" idx="1" hasCustomPrompt="1"/>
          </p:nvPr>
        </p:nvSpPr>
        <p:spPr>
          <a:xfrm>
            <a:off x="1524000" y="5364481"/>
            <a:ext cx="9144000" cy="1408314"/>
          </a:xfrm>
        </p:spPr>
        <p:txBody>
          <a:bodyPr/>
          <a:lstStyle>
            <a:lvl1pPr marL="0" indent="0" algn="ctr">
              <a:buNone/>
              <a:defRPr sz="2400" b="0"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February 14, 2018</a:t>
            </a:r>
          </a:p>
          <a:p>
            <a:r>
              <a:rPr lang="en-US" dirty="0"/>
              <a:t>Presenter Name, California Transportation Commission</a:t>
            </a:r>
          </a:p>
          <a:p>
            <a:r>
              <a:rPr lang="en-US" dirty="0"/>
              <a:t>Event Title Here</a:t>
            </a:r>
          </a:p>
        </p:txBody>
      </p:sp>
    </p:spTree>
    <p:extLst>
      <p:ext uri="{BB962C8B-B14F-4D97-AF65-F5344CB8AC3E}">
        <p14:creationId xmlns:p14="http://schemas.microsoft.com/office/powerpoint/2010/main" val="110581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07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nchor="ctr" anchorCtr="0">
            <a:normAutofit/>
          </a:bodyPr>
          <a:lstStyle>
            <a:lvl1pPr marL="0" indent="0" algn="ctr">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rgbClr val="4B4240"/>
                </a:solidFill>
              </a:defRPr>
            </a:lvl1pPr>
          </a:lstStyle>
          <a:p>
            <a:fld id="{EABB78A3-3326-4A8F-943A-61F07D5EC68A}"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4575" y="1800977"/>
            <a:ext cx="7550150" cy="2655136"/>
          </a:xfrm>
          <a:prstGeom prst="rect">
            <a:avLst/>
          </a:prstGeom>
          <a:effectLst>
            <a:softEdge rad="50800"/>
          </a:effectLst>
        </p:spPr>
      </p:pic>
    </p:spTree>
    <p:extLst>
      <p:ext uri="{BB962C8B-B14F-4D97-AF65-F5344CB8AC3E}">
        <p14:creationId xmlns:p14="http://schemas.microsoft.com/office/powerpoint/2010/main" val="1572568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43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229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707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376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9973"/>
            <a:ext cx="3932237" cy="1600200"/>
          </a:xfrm>
        </p:spPr>
        <p:txBody>
          <a:bodyPr anchor="ctr" anchorCtr="0"/>
          <a:lstStyle>
            <a:lvl1pPr>
              <a:defRPr sz="32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81600" y="1859973"/>
            <a:ext cx="6172200" cy="43745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3491346"/>
            <a:ext cx="3932237" cy="25958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304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59972"/>
            <a:ext cx="3932237" cy="1361209"/>
          </a:xfrm>
        </p:spPr>
        <p:txBody>
          <a:bodyPr anchor="ctr" anchorCtr="0"/>
          <a:lstStyle>
            <a:lvl1pPr>
              <a:defRPr sz="3200">
                <a:solidFill>
                  <a:schemeClr val="tx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600699" y="1859973"/>
            <a:ext cx="5798127" cy="40010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3221182"/>
            <a:ext cx="3932237" cy="26478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18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3917"/>
            <a:ext cx="8416332" cy="1192369"/>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5440A-0A7D-40E5-993A-24BC7BB33E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8019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b="0" kern="120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alsmart.dot.ca.gov/login/aut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alsmart.dot.ca.gov/login/aut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californiacityfinance.com/#TRANSPORT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hyperlink" Target="mailto:LSR@catc.ca.gov"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atc.ca.gov/programs/sb1/lsrp/docs/081518_LSRP_Reporting_Guidelines_Adpoted.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atc.ca.gov/programs/sb1/lsrp/docs/081518_LSRP_Reporting_Guidelines_Adpoted.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catc.ca.gov/programs/sb1/lsrp/docs/081518_LSRP_Reporting_Guidelines_Adpoted.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leginfo.legislature.ca.gov/faces/codes_displayText.xhtml?lawCode=SHC&amp;division=3.&amp;title=&amp;part=&amp;chapter=2.&amp;articl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leginfo.legislature.ca.gov/faces/codes_displayText.xhtml?lawCode=SHC&amp;division=3.&amp;title=&amp;part=&amp;chapter=2.&amp;articl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Ebosnich@sco.ca.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AUDstreetsroads@sco.ca.gov"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atc.ca.gov/" TargetMode="External"/><Relationship Id="rId7" Type="http://schemas.openxmlformats.org/officeDocument/2006/relationships/hyperlink" Target="https://www.sco.ca.gov/aud_road_maintenance_sb1.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sco.ca.gov/ard_local_apportionments.html" TargetMode="External"/><Relationship Id="rId5" Type="http://schemas.openxmlformats.org/officeDocument/2006/relationships/hyperlink" Target="https://calsmart.dot.ca.gov/login/auth" TargetMode="External"/><Relationship Id="rId4" Type="http://schemas.openxmlformats.org/officeDocument/2006/relationships/hyperlink" Target="http://catc.ca.gov/programs/sb1/lsr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ountie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californiacityfinance.com/" TargetMode="External"/><Relationship Id="rId4" Type="http://schemas.openxmlformats.org/officeDocument/2006/relationships/hyperlink" Target="https://www.cacities.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LSR@catc.ca.gov"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catc.ca.gov/programs/sb1/lsrp/" TargetMode="External"/><Relationship Id="rId4" Type="http://schemas.openxmlformats.org/officeDocument/2006/relationships/hyperlink" Target="mailto:Alicia.Sequeira@catc.c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catc.ca.gov/programs/sb1/lsrp/"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californiacityfinance.com/LSRcico1819Summary1805.pdf" TargetMode="External"/><Relationship Id="rId2" Type="http://schemas.openxmlformats.org/officeDocument/2006/relationships/hyperlink" Target="http://catc.ca.gov/programs/sb1/lsrp/docs/080318_Online_Reporting_Tool_Instructions.pdf" TargetMode="External"/><Relationship Id="rId1" Type="http://schemas.openxmlformats.org/officeDocument/2006/relationships/slideLayout" Target="../slideLayouts/slideLayout6.xml"/><Relationship Id="rId4" Type="http://schemas.openxmlformats.org/officeDocument/2006/relationships/hyperlink" Target="https://sco.ca.gov/ard_current_payment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hyperlink" Target="https://www.sco.ca.gov/Files-ARD-Payments/rmra_counties_ytd_1718.pdf" TargetMode="External"/><Relationship Id="rId4" Type="http://schemas.openxmlformats.org/officeDocument/2006/relationships/hyperlink" Target="https://www.sco.ca.gov/Files-ARD-Payments/rmra_cities_ytd_1718.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mailto:LSR@catc.c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0922" y="4297561"/>
            <a:ext cx="11517085" cy="1392977"/>
          </a:xfrm>
        </p:spPr>
        <p:txBody>
          <a:bodyPr anchor="ctr" anchorCtr="0"/>
          <a:lstStyle/>
          <a:p>
            <a:pPr lvl="0">
              <a:spcBef>
                <a:spcPts val="1000"/>
              </a:spcBef>
            </a:pPr>
            <a:r>
              <a:rPr lang="en-US" sz="4000" dirty="0" smtClean="0"/>
              <a:t>Annual </a:t>
            </a:r>
            <a:r>
              <a:rPr lang="en-US" sz="4000" dirty="0"/>
              <a:t>Expenditure </a:t>
            </a:r>
            <a:r>
              <a:rPr lang="en-US" sz="4000" dirty="0" smtClean="0"/>
              <a:t>Report – Online Troubleshooting</a:t>
            </a:r>
            <a:r>
              <a:rPr lang="en-US" sz="4000" dirty="0"/>
              <a:t/>
            </a:r>
            <a:br>
              <a:rPr lang="en-US" sz="4000" dirty="0"/>
            </a:br>
            <a:r>
              <a:rPr lang="en-US" sz="4000" b="0" dirty="0">
                <a:solidFill>
                  <a:schemeClr val="bg2"/>
                </a:solidFill>
                <a:ea typeface="+mn-ea"/>
                <a:cs typeface="+mn-cs"/>
              </a:rPr>
              <a:t>Local Streets and Roads Funding Program </a:t>
            </a:r>
            <a:r>
              <a:rPr lang="en-US" sz="4000" b="0" dirty="0" smtClean="0">
                <a:solidFill>
                  <a:schemeClr val="bg2"/>
                </a:solidFill>
                <a:ea typeface="+mn-ea"/>
                <a:cs typeface="+mn-cs"/>
              </a:rPr>
              <a:t> </a:t>
            </a:r>
            <a:r>
              <a:rPr lang="en-US" sz="2400" b="0" dirty="0">
                <a:solidFill>
                  <a:prstClr val="black"/>
                </a:solidFill>
                <a:ea typeface="+mn-ea"/>
                <a:cs typeface="+mn-cs"/>
              </a:rPr>
              <a:t/>
            </a:r>
            <a:br>
              <a:rPr lang="en-US" sz="2400" b="0" dirty="0">
                <a:solidFill>
                  <a:prstClr val="black"/>
                </a:solidFill>
                <a:ea typeface="+mn-ea"/>
                <a:cs typeface="+mn-cs"/>
              </a:rPr>
            </a:br>
            <a:endParaRPr lang="en-US" sz="2400" b="0" dirty="0">
              <a:solidFill>
                <a:prstClr val="black"/>
              </a:solidFill>
              <a:ea typeface="+mn-ea"/>
              <a:cs typeface="+mn-cs"/>
            </a:endParaRPr>
          </a:p>
        </p:txBody>
      </p:sp>
      <p:sp>
        <p:nvSpPr>
          <p:cNvPr id="3" name="Subtitle 2"/>
          <p:cNvSpPr>
            <a:spLocks noGrp="1"/>
          </p:cNvSpPr>
          <p:nvPr>
            <p:ph type="subTitle" idx="1"/>
          </p:nvPr>
        </p:nvSpPr>
        <p:spPr>
          <a:xfrm>
            <a:off x="155864" y="5325543"/>
            <a:ext cx="11887200" cy="1244501"/>
          </a:xfrm>
        </p:spPr>
        <p:txBody>
          <a:bodyPr>
            <a:noAutofit/>
          </a:bodyPr>
          <a:lstStyle/>
          <a:p>
            <a:pPr>
              <a:lnSpc>
                <a:spcPct val="100000"/>
              </a:lnSpc>
            </a:pPr>
            <a:r>
              <a:rPr lang="en-US" dirty="0" smtClean="0"/>
              <a:t>September 17, </a:t>
            </a:r>
            <a:r>
              <a:rPr lang="en-US" dirty="0"/>
              <a:t>2018</a:t>
            </a:r>
          </a:p>
          <a:p>
            <a:pPr>
              <a:lnSpc>
                <a:spcPct val="100000"/>
              </a:lnSpc>
            </a:pPr>
            <a:r>
              <a:rPr lang="en-US" dirty="0"/>
              <a:t>Alicia Sequeira Smith, California Transportation Commission</a:t>
            </a:r>
          </a:p>
          <a:p>
            <a:pPr>
              <a:lnSpc>
                <a:spcPct val="100000"/>
              </a:lnSpc>
            </a:pPr>
            <a:r>
              <a:rPr lang="en-US" dirty="0"/>
              <a:t>Local Streets and Roads Program Manager</a:t>
            </a:r>
          </a:p>
        </p:txBody>
      </p:sp>
    </p:spTree>
    <p:extLst>
      <p:ext uri="{BB962C8B-B14F-4D97-AF65-F5344CB8AC3E}">
        <p14:creationId xmlns:p14="http://schemas.microsoft.com/office/powerpoint/2010/main" val="2781534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58" y="95063"/>
            <a:ext cx="8114674" cy="1192369"/>
          </a:xfrm>
        </p:spPr>
        <p:txBody>
          <a:bodyPr/>
          <a:lstStyle/>
          <a:p>
            <a:r>
              <a:rPr lang="en-US" dirty="0"/>
              <a:t>Using the Sample Worksheet</a:t>
            </a:r>
          </a:p>
        </p:txBody>
      </p:sp>
      <p:sp>
        <p:nvSpPr>
          <p:cNvPr id="3" name="Slide Number Placeholder 2"/>
          <p:cNvSpPr>
            <a:spLocks noGrp="1"/>
          </p:cNvSpPr>
          <p:nvPr>
            <p:ph type="sldNum" sz="quarter" idx="12"/>
          </p:nvPr>
        </p:nvSpPr>
        <p:spPr/>
        <p:txBody>
          <a:bodyPr/>
          <a:lstStyle/>
          <a:p>
            <a:fld id="{EABB78A3-3326-4A8F-943A-61F07D5EC68A}" type="slidenum">
              <a:rPr lang="en-US" smtClean="0">
                <a:solidFill>
                  <a:prstClr val="black">
                    <a:tint val="75000"/>
                  </a:prstClr>
                </a:solidFill>
              </a:rPr>
              <a:pPr/>
              <a:t>10</a:t>
            </a:fld>
            <a:endParaRPr lang="en-US" dirty="0">
              <a:solidFill>
                <a:prstClr val="black">
                  <a:tint val="75000"/>
                </a:prstClr>
              </a:solidFill>
            </a:endParaRPr>
          </a:p>
        </p:txBody>
      </p:sp>
      <p:pic>
        <p:nvPicPr>
          <p:cNvPr id="4" name="Picture 3"/>
          <p:cNvPicPr>
            <a:picLocks noChangeAspect="1"/>
          </p:cNvPicPr>
          <p:nvPr/>
        </p:nvPicPr>
        <p:blipFill rotWithShape="1">
          <a:blip r:embed="rId2"/>
          <a:srcRect t="19119"/>
          <a:stretch/>
        </p:blipFill>
        <p:spPr>
          <a:xfrm>
            <a:off x="301658" y="1857081"/>
            <a:ext cx="11594969" cy="2516956"/>
          </a:xfrm>
          <a:prstGeom prst="rect">
            <a:avLst/>
          </a:prstGeom>
          <a:ln w="28575">
            <a:solidFill>
              <a:schemeClr val="tx1"/>
            </a:solidFill>
          </a:ln>
        </p:spPr>
      </p:pic>
      <p:sp>
        <p:nvSpPr>
          <p:cNvPr id="5" name="TextBox 4"/>
          <p:cNvSpPr txBox="1"/>
          <p:nvPr/>
        </p:nvSpPr>
        <p:spPr>
          <a:xfrm>
            <a:off x="650449" y="4666268"/>
            <a:ext cx="10605155" cy="646331"/>
          </a:xfrm>
          <a:prstGeom prst="rect">
            <a:avLst/>
          </a:prstGeom>
          <a:noFill/>
          <a:ln w="19050">
            <a:solidFill>
              <a:schemeClr val="tx1"/>
            </a:solidFill>
          </a:ln>
        </p:spPr>
        <p:txBody>
          <a:bodyPr wrap="square" rtlCol="0">
            <a:spAutoFit/>
          </a:bodyPr>
          <a:lstStyle/>
          <a:p>
            <a:pPr algn="ctr"/>
            <a:r>
              <a:rPr lang="en-US" dirty="0" smtClean="0"/>
              <a:t>Collect all reporting data prior to initiating your report, this will reduce errors and streamline the process. </a:t>
            </a:r>
          </a:p>
          <a:p>
            <a:pPr algn="ctr"/>
            <a:r>
              <a:rPr lang="en-US" dirty="0" smtClean="0"/>
              <a:t>Please note, we have built in dropdowns for select fields that will mirror your online system options. </a:t>
            </a:r>
            <a:endParaRPr lang="en-US" dirty="0"/>
          </a:p>
        </p:txBody>
      </p:sp>
    </p:spTree>
    <p:extLst>
      <p:ext uri="{BB962C8B-B14F-4D97-AF65-F5344CB8AC3E}">
        <p14:creationId xmlns:p14="http://schemas.microsoft.com/office/powerpoint/2010/main" val="3971876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46" y="0"/>
            <a:ext cx="10515600" cy="1325563"/>
          </a:xfrm>
        </p:spPr>
        <p:txBody>
          <a:bodyPr/>
          <a:lstStyle/>
          <a:p>
            <a:r>
              <a:rPr lang="en-US" dirty="0" smtClean="0"/>
              <a:t>Reporting Criteria – </a:t>
            </a:r>
            <a:br>
              <a:rPr lang="en-US" dirty="0" smtClean="0"/>
            </a:br>
            <a:r>
              <a:rPr lang="en-US" dirty="0" smtClean="0"/>
              <a:t>Completed Projects </a:t>
            </a:r>
            <a:r>
              <a:rPr lang="en-US" i="1" dirty="0" smtClean="0"/>
              <a:t>(Only)</a:t>
            </a:r>
            <a:endParaRPr lang="en-US" i="1" dirty="0"/>
          </a:p>
        </p:txBody>
      </p:sp>
      <p:sp>
        <p:nvSpPr>
          <p:cNvPr id="4" name="Content Placeholder 3"/>
          <p:cNvSpPr>
            <a:spLocks noGrp="1"/>
          </p:cNvSpPr>
          <p:nvPr>
            <p:ph sz="half" idx="2"/>
          </p:nvPr>
        </p:nvSpPr>
        <p:spPr>
          <a:xfrm>
            <a:off x="214146" y="1590821"/>
            <a:ext cx="5783429" cy="4304650"/>
          </a:xfrm>
        </p:spPr>
        <p:txBody>
          <a:bodyPr>
            <a:noAutofit/>
          </a:bodyPr>
          <a:lstStyle/>
          <a:p>
            <a:r>
              <a:rPr lang="en-US" sz="2400" b="0" dirty="0" smtClean="0"/>
              <a:t>Component</a:t>
            </a:r>
            <a:r>
              <a:rPr lang="en-US" sz="2400" b="0" dirty="0"/>
              <a:t>.</a:t>
            </a:r>
          </a:p>
          <a:p>
            <a:pPr lvl="1"/>
            <a:r>
              <a:rPr lang="en-US" sz="2000" b="0" dirty="0" smtClean="0"/>
              <a:t>The </a:t>
            </a:r>
            <a:r>
              <a:rPr lang="en-US" sz="2000" b="0" dirty="0"/>
              <a:t>applicable “Component” must be selected, cities and counties may select from Construction, </a:t>
            </a:r>
            <a:r>
              <a:rPr lang="en-US" sz="2000" b="0" dirty="0" smtClean="0"/>
              <a:t>Pre-Construction, or Procurement/Operational </a:t>
            </a:r>
            <a:r>
              <a:rPr lang="en-US" sz="2000" b="0" dirty="0"/>
              <a:t>Needs.</a:t>
            </a:r>
          </a:p>
          <a:p>
            <a:r>
              <a:rPr lang="en-US" sz="2400" b="0" dirty="0" smtClean="0"/>
              <a:t>Project </a:t>
            </a:r>
            <a:r>
              <a:rPr lang="en-US" sz="2400" b="0" dirty="0"/>
              <a:t>Award Date (if applicable).</a:t>
            </a:r>
          </a:p>
          <a:p>
            <a:r>
              <a:rPr lang="en-US" sz="2400" b="0" dirty="0" smtClean="0"/>
              <a:t>Project </a:t>
            </a:r>
            <a:r>
              <a:rPr lang="en-US" sz="2400" b="0" dirty="0"/>
              <a:t>Start </a:t>
            </a:r>
            <a:r>
              <a:rPr lang="en-US" sz="2400" b="0" dirty="0" smtClean="0"/>
              <a:t>Date</a:t>
            </a:r>
            <a:r>
              <a:rPr lang="en-US" sz="2400" b="0" dirty="0"/>
              <a:t> </a:t>
            </a:r>
            <a:r>
              <a:rPr lang="en-US" sz="2400" b="0" dirty="0" smtClean="0"/>
              <a:t>(Cannot be after June 30, 2018).</a:t>
            </a:r>
            <a:endParaRPr lang="en-US" sz="2400" b="0" dirty="0"/>
          </a:p>
          <a:p>
            <a:r>
              <a:rPr lang="en-US" sz="2400" b="0" dirty="0" smtClean="0"/>
              <a:t>Project </a:t>
            </a:r>
            <a:r>
              <a:rPr lang="en-US" sz="2400" b="0" dirty="0"/>
              <a:t>Completion </a:t>
            </a:r>
            <a:r>
              <a:rPr lang="en-US" sz="2400" b="0" dirty="0" smtClean="0"/>
              <a:t>Date</a:t>
            </a:r>
            <a:r>
              <a:rPr lang="en-US" sz="2400" b="0" dirty="0"/>
              <a:t> </a:t>
            </a:r>
            <a:r>
              <a:rPr lang="en-US" sz="2400" b="0" dirty="0" smtClean="0"/>
              <a:t>(Cannot be after June 30, 2018).</a:t>
            </a:r>
            <a:endParaRPr lang="en-US" sz="2400" b="0" dirty="0"/>
          </a:p>
          <a:p>
            <a:pPr lvl="1"/>
            <a:r>
              <a:rPr lang="en-US" sz="2000" b="0" dirty="0" smtClean="0"/>
              <a:t>Enter </a:t>
            </a:r>
            <a:r>
              <a:rPr lang="en-US" sz="2000" b="0" dirty="0"/>
              <a:t>the month and year that the project was </a:t>
            </a:r>
            <a:r>
              <a:rPr lang="en-US" sz="2000" b="0" dirty="0" smtClean="0"/>
              <a:t>completed/operational.</a:t>
            </a:r>
          </a:p>
          <a:p>
            <a:pPr lvl="0"/>
            <a:r>
              <a:rPr lang="en-US" sz="2400" b="0" dirty="0">
                <a:solidFill>
                  <a:prstClr val="black"/>
                </a:solidFill>
              </a:rPr>
              <a:t>Additional Project Elements.</a:t>
            </a:r>
          </a:p>
          <a:p>
            <a:pPr lvl="1"/>
            <a:r>
              <a:rPr lang="en-US" sz="2000" dirty="0">
                <a:solidFill>
                  <a:prstClr val="black"/>
                </a:solidFill>
              </a:rPr>
              <a:t>Additional Elements Description (optional)</a:t>
            </a:r>
          </a:p>
          <a:p>
            <a:endParaRPr lang="en-US" sz="2400" b="0" dirty="0"/>
          </a:p>
          <a:p>
            <a:endParaRPr lang="en-US" sz="2400" b="0" dirty="0"/>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11</a:t>
            </a:fld>
            <a:endParaRPr lang="en-US" dirty="0">
              <a:solidFill>
                <a:prstClr val="black">
                  <a:tint val="75000"/>
                </a:prstClr>
              </a:solidFill>
            </a:endParaRPr>
          </a:p>
        </p:txBody>
      </p:sp>
      <p:sp>
        <p:nvSpPr>
          <p:cNvPr id="9" name="Rectangle 8"/>
          <p:cNvSpPr/>
          <p:nvPr/>
        </p:nvSpPr>
        <p:spPr>
          <a:xfrm>
            <a:off x="8992380" y="5424620"/>
            <a:ext cx="2910862" cy="621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1" indent="-228600">
              <a:lnSpc>
                <a:spcPct val="90000"/>
              </a:lnSpc>
              <a:spcBef>
                <a:spcPts val="500"/>
              </a:spcBef>
              <a:buFont typeface="Wingdings" panose="05000000000000000000" pitchFamily="2" charset="2"/>
              <a:buChar char="Ø"/>
            </a:pPr>
            <a:r>
              <a:rPr lang="en-US" sz="2000" dirty="0">
                <a:solidFill>
                  <a:prstClr val="black"/>
                </a:solidFill>
              </a:rPr>
              <a:t>Project Location  </a:t>
            </a:r>
          </a:p>
          <a:p>
            <a:pPr marL="685800" lvl="1" indent="-228600">
              <a:lnSpc>
                <a:spcPct val="90000"/>
              </a:lnSpc>
              <a:spcBef>
                <a:spcPts val="500"/>
              </a:spcBef>
              <a:buFont typeface="Wingdings" panose="05000000000000000000" pitchFamily="2" charset="2"/>
              <a:buChar char="Ø"/>
            </a:pPr>
            <a:r>
              <a:rPr lang="en-US" sz="2000" dirty="0">
                <a:solidFill>
                  <a:prstClr val="black"/>
                </a:solidFill>
              </a:rPr>
              <a:t>Legislative Districts </a:t>
            </a:r>
          </a:p>
        </p:txBody>
      </p:sp>
      <p:sp>
        <p:nvSpPr>
          <p:cNvPr id="12" name="Rectangle 11"/>
          <p:cNvSpPr/>
          <p:nvPr/>
        </p:nvSpPr>
        <p:spPr>
          <a:xfrm>
            <a:off x="6119813" y="5689878"/>
            <a:ext cx="3192379" cy="931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1" indent="-228600">
              <a:lnSpc>
                <a:spcPct val="90000"/>
              </a:lnSpc>
              <a:spcBef>
                <a:spcPts val="500"/>
              </a:spcBef>
              <a:buFont typeface="Wingdings" panose="05000000000000000000" pitchFamily="2" charset="2"/>
              <a:buChar char="Ø"/>
            </a:pPr>
            <a:r>
              <a:rPr lang="en-US" sz="2000" dirty="0">
                <a:solidFill>
                  <a:prstClr val="black"/>
                </a:solidFill>
              </a:rPr>
              <a:t>Project </a:t>
            </a:r>
            <a:r>
              <a:rPr lang="en-US" sz="2000" dirty="0" smtClean="0">
                <a:solidFill>
                  <a:prstClr val="black"/>
                </a:solidFill>
              </a:rPr>
              <a:t>Title  </a:t>
            </a:r>
            <a:endParaRPr lang="en-US" sz="2000" dirty="0">
              <a:solidFill>
                <a:prstClr val="black"/>
              </a:solidFill>
            </a:endParaRPr>
          </a:p>
          <a:p>
            <a:pPr marL="685800" lvl="1" indent="-228600">
              <a:lnSpc>
                <a:spcPct val="90000"/>
              </a:lnSpc>
              <a:spcBef>
                <a:spcPts val="500"/>
              </a:spcBef>
              <a:buFont typeface="Wingdings" panose="05000000000000000000" pitchFamily="2" charset="2"/>
              <a:buChar char="Ø"/>
            </a:pPr>
            <a:r>
              <a:rPr lang="en-US" sz="2000" dirty="0" smtClean="0">
                <a:solidFill>
                  <a:prstClr val="black"/>
                </a:solidFill>
              </a:rPr>
              <a:t>Project Description</a:t>
            </a:r>
          </a:p>
          <a:p>
            <a:pPr marL="685800" lvl="1" indent="-228600">
              <a:lnSpc>
                <a:spcPct val="90000"/>
              </a:lnSpc>
              <a:spcBef>
                <a:spcPts val="500"/>
              </a:spcBef>
              <a:buFont typeface="Wingdings" panose="05000000000000000000" pitchFamily="2" charset="2"/>
              <a:buChar char="Ø"/>
            </a:pPr>
            <a:r>
              <a:rPr lang="en-US" sz="2000" dirty="0">
                <a:solidFill>
                  <a:prstClr val="black"/>
                </a:solidFill>
              </a:rPr>
              <a:t>US Congressional District</a:t>
            </a:r>
          </a:p>
          <a:p>
            <a:pPr marL="685800" lvl="1" indent="-228600">
              <a:lnSpc>
                <a:spcPct val="90000"/>
              </a:lnSpc>
              <a:spcBef>
                <a:spcPts val="500"/>
              </a:spcBef>
              <a:buFont typeface="Wingdings" panose="05000000000000000000" pitchFamily="2" charset="2"/>
              <a:buChar char="Ø"/>
            </a:pPr>
            <a:endParaRPr lang="en-US" sz="2000" dirty="0">
              <a:solidFill>
                <a:prstClr val="black"/>
              </a:solidFill>
            </a:endParaRPr>
          </a:p>
        </p:txBody>
      </p:sp>
      <p:sp>
        <p:nvSpPr>
          <p:cNvPr id="14" name="Content Placeholder 3"/>
          <p:cNvSpPr txBox="1">
            <a:spLocks/>
          </p:cNvSpPr>
          <p:nvPr/>
        </p:nvSpPr>
        <p:spPr>
          <a:xfrm>
            <a:off x="6119813" y="1590821"/>
            <a:ext cx="5783429" cy="4765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smtClean="0"/>
              <a:t>RMRA Funds Expended.</a:t>
            </a:r>
          </a:p>
          <a:p>
            <a:pPr lvl="1"/>
            <a:r>
              <a:rPr lang="en-US" sz="2000" dirty="0" smtClean="0"/>
              <a:t>Based on the project component activity performed within the FY in which costs were incurred.</a:t>
            </a:r>
          </a:p>
          <a:p>
            <a:r>
              <a:rPr lang="en-US" sz="2400" b="0" dirty="0" smtClean="0"/>
              <a:t>Estimated Overall Project Cost.</a:t>
            </a:r>
          </a:p>
          <a:p>
            <a:r>
              <a:rPr lang="en-US" sz="2400" b="0" dirty="0" smtClean="0"/>
              <a:t>Enter a minimum and maximum estimated useful life value in years.</a:t>
            </a:r>
          </a:p>
          <a:p>
            <a:r>
              <a:rPr lang="en-US" sz="2400" b="0" dirty="0" smtClean="0"/>
              <a:t>Project Details Update – Cities/Counties must update the following project detail information to ensure accuracy:</a:t>
            </a:r>
          </a:p>
          <a:p>
            <a:endParaRPr lang="en-US" sz="2000" b="0" dirty="0" smtClean="0"/>
          </a:p>
          <a:p>
            <a:endParaRPr lang="en-US" sz="2000" b="0" dirty="0"/>
          </a:p>
        </p:txBody>
      </p:sp>
    </p:spTree>
    <p:extLst>
      <p:ext uri="{BB962C8B-B14F-4D97-AF65-F5344CB8AC3E}">
        <p14:creationId xmlns:p14="http://schemas.microsoft.com/office/powerpoint/2010/main" val="3974947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46" y="0"/>
            <a:ext cx="10515600" cy="1325563"/>
          </a:xfrm>
        </p:spPr>
        <p:txBody>
          <a:bodyPr/>
          <a:lstStyle/>
          <a:p>
            <a:r>
              <a:rPr lang="en-US" dirty="0" smtClean="0"/>
              <a:t>Reporting Criteria – </a:t>
            </a:r>
            <a:br>
              <a:rPr lang="en-US" dirty="0" smtClean="0"/>
            </a:br>
            <a:r>
              <a:rPr lang="en-US" dirty="0" smtClean="0"/>
              <a:t>In Progress Projects </a:t>
            </a:r>
            <a:r>
              <a:rPr lang="en-US" i="1" dirty="0" smtClean="0"/>
              <a:t>(Only) </a:t>
            </a:r>
            <a:endParaRPr lang="en-US" i="1" dirty="0"/>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12</a:t>
            </a:fld>
            <a:endParaRPr lang="en-US" dirty="0">
              <a:solidFill>
                <a:prstClr val="black">
                  <a:tint val="75000"/>
                </a:prstClr>
              </a:solidFill>
            </a:endParaRPr>
          </a:p>
        </p:txBody>
      </p:sp>
      <p:sp>
        <p:nvSpPr>
          <p:cNvPr id="10" name="Content Placeholder 3"/>
          <p:cNvSpPr>
            <a:spLocks noGrp="1"/>
          </p:cNvSpPr>
          <p:nvPr>
            <p:ph sz="half" idx="2"/>
          </p:nvPr>
        </p:nvSpPr>
        <p:spPr>
          <a:xfrm>
            <a:off x="214146" y="1744910"/>
            <a:ext cx="5783429" cy="4444753"/>
          </a:xfrm>
        </p:spPr>
        <p:txBody>
          <a:bodyPr>
            <a:normAutofit/>
          </a:bodyPr>
          <a:lstStyle/>
          <a:p>
            <a:r>
              <a:rPr lang="en-US" sz="2000" b="0" dirty="0" smtClean="0"/>
              <a:t>Component</a:t>
            </a:r>
            <a:r>
              <a:rPr lang="en-US" sz="2000" b="0" dirty="0"/>
              <a:t>.</a:t>
            </a:r>
          </a:p>
          <a:p>
            <a:pPr lvl="1"/>
            <a:r>
              <a:rPr lang="en-US" sz="1600" b="0" dirty="0" smtClean="0"/>
              <a:t>The </a:t>
            </a:r>
            <a:r>
              <a:rPr lang="en-US" sz="1600" b="0" dirty="0"/>
              <a:t>applicable “Component” must be selected, cities and counties may select from Construction, </a:t>
            </a:r>
            <a:r>
              <a:rPr lang="en-US" sz="1600" b="0" dirty="0" smtClean="0"/>
              <a:t>Pre-Construction, or Procurement/Operational </a:t>
            </a:r>
            <a:r>
              <a:rPr lang="en-US" sz="1600" b="0" dirty="0"/>
              <a:t>Needs.</a:t>
            </a:r>
          </a:p>
          <a:p>
            <a:r>
              <a:rPr lang="en-US" sz="2000" b="0" dirty="0" smtClean="0"/>
              <a:t>Project </a:t>
            </a:r>
            <a:r>
              <a:rPr lang="en-US" sz="2000" b="0" dirty="0"/>
              <a:t>Award Date (if applicable).</a:t>
            </a:r>
          </a:p>
          <a:p>
            <a:r>
              <a:rPr lang="en-US" sz="2000" b="0" dirty="0" smtClean="0"/>
              <a:t>Project </a:t>
            </a:r>
            <a:r>
              <a:rPr lang="en-US" sz="2000" b="0" dirty="0"/>
              <a:t>Start </a:t>
            </a:r>
            <a:r>
              <a:rPr lang="en-US" sz="2000" b="0" dirty="0" smtClean="0"/>
              <a:t>Date</a:t>
            </a:r>
            <a:r>
              <a:rPr lang="en-US" sz="2000" b="0" dirty="0"/>
              <a:t> </a:t>
            </a:r>
            <a:r>
              <a:rPr lang="en-US" sz="2000" b="0" dirty="0" smtClean="0"/>
              <a:t>(Cannot be after June 30, 2018).</a:t>
            </a:r>
            <a:endParaRPr lang="en-US" sz="2000" b="0" dirty="0"/>
          </a:p>
          <a:p>
            <a:r>
              <a:rPr lang="en-US" sz="2000" b="0" dirty="0" smtClean="0"/>
              <a:t>Estimated Project </a:t>
            </a:r>
            <a:r>
              <a:rPr lang="en-US" sz="2000" b="0" dirty="0"/>
              <a:t>Completion </a:t>
            </a:r>
            <a:r>
              <a:rPr lang="en-US" sz="2000" b="0" dirty="0" smtClean="0"/>
              <a:t>Date</a:t>
            </a:r>
            <a:r>
              <a:rPr lang="en-US" sz="2000" b="0" dirty="0"/>
              <a:t> </a:t>
            </a:r>
            <a:r>
              <a:rPr lang="en-US" sz="2000" b="0" dirty="0" smtClean="0"/>
              <a:t>(Any Date After June 30, 2018).</a:t>
            </a:r>
            <a:endParaRPr lang="en-US" sz="2000" b="0" dirty="0"/>
          </a:p>
          <a:p>
            <a:pPr lvl="1"/>
            <a:r>
              <a:rPr lang="en-US" sz="1600" b="0" dirty="0" smtClean="0"/>
              <a:t>Enter </a:t>
            </a:r>
            <a:r>
              <a:rPr lang="en-US" sz="1600" b="0" dirty="0"/>
              <a:t>the month and year that the </a:t>
            </a:r>
            <a:r>
              <a:rPr lang="en-US" sz="1600" b="0" dirty="0" smtClean="0"/>
              <a:t>project is estimated to be completed/operational.</a:t>
            </a:r>
          </a:p>
          <a:p>
            <a:pPr lvl="0"/>
            <a:r>
              <a:rPr lang="en-US" sz="2000" b="0" dirty="0">
                <a:solidFill>
                  <a:prstClr val="black"/>
                </a:solidFill>
              </a:rPr>
              <a:t>Additional Project Elements.</a:t>
            </a:r>
          </a:p>
          <a:p>
            <a:pPr lvl="1"/>
            <a:r>
              <a:rPr lang="en-US" sz="1600" dirty="0">
                <a:solidFill>
                  <a:prstClr val="black"/>
                </a:solidFill>
              </a:rPr>
              <a:t>Additional Elements Description (optional)</a:t>
            </a:r>
          </a:p>
          <a:p>
            <a:endParaRPr lang="en-US" sz="2000" b="0" dirty="0"/>
          </a:p>
          <a:p>
            <a:endParaRPr lang="en-US" sz="2000" b="0" dirty="0"/>
          </a:p>
        </p:txBody>
      </p:sp>
      <p:sp>
        <p:nvSpPr>
          <p:cNvPr id="13" name="Content Placeholder 3"/>
          <p:cNvSpPr>
            <a:spLocks noGrp="1"/>
          </p:cNvSpPr>
          <p:nvPr>
            <p:ph sz="half" idx="2"/>
          </p:nvPr>
        </p:nvSpPr>
        <p:spPr>
          <a:xfrm>
            <a:off x="6408571" y="1744909"/>
            <a:ext cx="5783429" cy="4444753"/>
          </a:xfrm>
        </p:spPr>
        <p:txBody>
          <a:bodyPr>
            <a:normAutofit/>
          </a:bodyPr>
          <a:lstStyle/>
          <a:p>
            <a:r>
              <a:rPr lang="en-US" sz="2000" b="0" dirty="0" smtClean="0"/>
              <a:t>RMRA Funds Expended.</a:t>
            </a:r>
            <a:endParaRPr lang="en-US" sz="2000" b="0" dirty="0"/>
          </a:p>
          <a:p>
            <a:pPr lvl="1"/>
            <a:r>
              <a:rPr lang="en-US" sz="1600" b="0" dirty="0" smtClean="0"/>
              <a:t>Based on the project component activity performed within the FY in which costs were incurred.</a:t>
            </a:r>
            <a:endParaRPr lang="en-US" sz="1600" b="0" dirty="0"/>
          </a:p>
          <a:p>
            <a:r>
              <a:rPr lang="en-US" sz="2000" b="0" dirty="0" smtClean="0"/>
              <a:t>Estimated Overall Project Cost.</a:t>
            </a:r>
            <a:endParaRPr lang="en-US" sz="2000" b="0" dirty="0"/>
          </a:p>
          <a:p>
            <a:r>
              <a:rPr lang="en-US" sz="2000" b="0" dirty="0" smtClean="0"/>
              <a:t>Enter a minimum and maximum estimated useful life value in years.</a:t>
            </a:r>
            <a:endParaRPr lang="en-US" sz="2000" b="0" dirty="0"/>
          </a:p>
          <a:p>
            <a:r>
              <a:rPr lang="en-US" sz="2000" b="0" dirty="0" smtClean="0"/>
              <a:t>Project Details Update – Cities/Counties must update the following project detail information to ensure accuracy:</a:t>
            </a:r>
            <a:endParaRPr lang="en-US" sz="2000" b="0" dirty="0"/>
          </a:p>
          <a:p>
            <a:endParaRPr lang="en-US" sz="2000" b="0" dirty="0"/>
          </a:p>
          <a:p>
            <a:endParaRPr lang="en-US" sz="2000" b="0" dirty="0"/>
          </a:p>
        </p:txBody>
      </p:sp>
      <p:pic>
        <p:nvPicPr>
          <p:cNvPr id="14" name="Picture 13"/>
          <p:cNvPicPr>
            <a:picLocks noChangeAspect="1"/>
          </p:cNvPicPr>
          <p:nvPr/>
        </p:nvPicPr>
        <p:blipFill>
          <a:blip r:embed="rId2"/>
          <a:stretch>
            <a:fillRect/>
          </a:stretch>
        </p:blipFill>
        <p:spPr>
          <a:xfrm>
            <a:off x="8992380" y="4608777"/>
            <a:ext cx="2633700" cy="749873"/>
          </a:xfrm>
          <a:prstGeom prst="rect">
            <a:avLst/>
          </a:prstGeom>
        </p:spPr>
      </p:pic>
      <p:sp>
        <p:nvSpPr>
          <p:cNvPr id="15" name="Rectangle 14"/>
          <p:cNvSpPr/>
          <p:nvPr/>
        </p:nvSpPr>
        <p:spPr>
          <a:xfrm>
            <a:off x="6408571" y="4673136"/>
            <a:ext cx="2583809" cy="1263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1" indent="-228600">
              <a:lnSpc>
                <a:spcPct val="90000"/>
              </a:lnSpc>
              <a:spcBef>
                <a:spcPts val="500"/>
              </a:spcBef>
              <a:buFont typeface="Wingdings" panose="05000000000000000000" pitchFamily="2" charset="2"/>
              <a:buChar char="Ø"/>
            </a:pPr>
            <a:r>
              <a:rPr lang="en-US" sz="1700" dirty="0">
                <a:solidFill>
                  <a:prstClr val="black"/>
                </a:solidFill>
              </a:rPr>
              <a:t>Project </a:t>
            </a:r>
            <a:r>
              <a:rPr lang="en-US" sz="1700" dirty="0" smtClean="0">
                <a:solidFill>
                  <a:prstClr val="black"/>
                </a:solidFill>
              </a:rPr>
              <a:t>Title  </a:t>
            </a:r>
            <a:endParaRPr lang="en-US" sz="1700" dirty="0">
              <a:solidFill>
                <a:prstClr val="black"/>
              </a:solidFill>
            </a:endParaRPr>
          </a:p>
          <a:p>
            <a:pPr marL="685800" lvl="1" indent="-228600">
              <a:lnSpc>
                <a:spcPct val="90000"/>
              </a:lnSpc>
              <a:spcBef>
                <a:spcPts val="500"/>
              </a:spcBef>
              <a:buFont typeface="Wingdings" panose="05000000000000000000" pitchFamily="2" charset="2"/>
              <a:buChar char="Ø"/>
            </a:pPr>
            <a:r>
              <a:rPr lang="en-US" sz="1700" dirty="0" smtClean="0">
                <a:solidFill>
                  <a:prstClr val="black"/>
                </a:solidFill>
              </a:rPr>
              <a:t>Project Description</a:t>
            </a:r>
          </a:p>
          <a:p>
            <a:pPr marL="685800" lvl="1" indent="-228600">
              <a:lnSpc>
                <a:spcPct val="90000"/>
              </a:lnSpc>
              <a:spcBef>
                <a:spcPts val="500"/>
              </a:spcBef>
              <a:buFont typeface="Wingdings" panose="05000000000000000000" pitchFamily="2" charset="2"/>
              <a:buChar char="Ø"/>
            </a:pPr>
            <a:r>
              <a:rPr lang="en-US" sz="1700" dirty="0" smtClean="0">
                <a:solidFill>
                  <a:prstClr val="black"/>
                </a:solidFill>
              </a:rPr>
              <a:t>US Congressional District</a:t>
            </a:r>
            <a:endParaRPr lang="en-US" sz="1700" dirty="0">
              <a:solidFill>
                <a:prstClr val="black"/>
              </a:solidFill>
            </a:endParaRPr>
          </a:p>
        </p:txBody>
      </p:sp>
    </p:spTree>
    <p:extLst>
      <p:ext uri="{BB962C8B-B14F-4D97-AF65-F5344CB8AC3E}">
        <p14:creationId xmlns:p14="http://schemas.microsoft.com/office/powerpoint/2010/main" val="3593814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46" y="0"/>
            <a:ext cx="10515600" cy="1325563"/>
          </a:xfrm>
        </p:spPr>
        <p:txBody>
          <a:bodyPr/>
          <a:lstStyle/>
          <a:p>
            <a:r>
              <a:rPr lang="en-US" dirty="0" smtClean="0"/>
              <a:t>Reporting Criteria – </a:t>
            </a:r>
            <a:br>
              <a:rPr lang="en-US" dirty="0" smtClean="0"/>
            </a:br>
            <a:r>
              <a:rPr lang="en-US" dirty="0" smtClean="0"/>
              <a:t>All Other Projects Originally Listed</a:t>
            </a:r>
            <a:endParaRPr lang="en-US" i="1" dirty="0"/>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13</a:t>
            </a:fld>
            <a:endParaRPr lang="en-US" dirty="0">
              <a:solidFill>
                <a:prstClr val="black">
                  <a:tint val="75000"/>
                </a:prstClr>
              </a:solidFill>
            </a:endParaRPr>
          </a:p>
        </p:txBody>
      </p:sp>
      <p:sp>
        <p:nvSpPr>
          <p:cNvPr id="10" name="Content Placeholder 3"/>
          <p:cNvSpPr>
            <a:spLocks noGrp="1"/>
          </p:cNvSpPr>
          <p:nvPr>
            <p:ph sz="half" idx="2"/>
          </p:nvPr>
        </p:nvSpPr>
        <p:spPr>
          <a:xfrm>
            <a:off x="214146" y="1744910"/>
            <a:ext cx="5783429" cy="4444753"/>
          </a:xfrm>
          <a:ln>
            <a:solidFill>
              <a:schemeClr val="tx1"/>
            </a:solidFill>
          </a:ln>
        </p:spPr>
        <p:txBody>
          <a:bodyPr>
            <a:normAutofit/>
          </a:bodyPr>
          <a:lstStyle/>
          <a:p>
            <a:r>
              <a:rPr lang="en-US" sz="2000" b="0" dirty="0" smtClean="0"/>
              <a:t>Status</a:t>
            </a:r>
          </a:p>
          <a:p>
            <a:pPr lvl="1"/>
            <a:r>
              <a:rPr lang="en-US" sz="1600" b="1" dirty="0" smtClean="0"/>
              <a:t>Carried Over &amp; Forecasted</a:t>
            </a:r>
          </a:p>
          <a:p>
            <a:r>
              <a:rPr lang="en-US" sz="2000" b="0" dirty="0" smtClean="0"/>
              <a:t>Component</a:t>
            </a:r>
            <a:endParaRPr lang="en-US" b="0" dirty="0"/>
          </a:p>
          <a:p>
            <a:pPr lvl="1"/>
            <a:r>
              <a:rPr lang="en-US" sz="1600" b="0" dirty="0" smtClean="0"/>
              <a:t>The </a:t>
            </a:r>
            <a:r>
              <a:rPr lang="en-US" sz="1600" b="0" dirty="0"/>
              <a:t>applicable “Component” must be selected, cities and counties may select from Construction, </a:t>
            </a:r>
            <a:r>
              <a:rPr lang="en-US" sz="1600" b="0" dirty="0" smtClean="0"/>
              <a:t>Pre-Construction, or Procurement/Operational </a:t>
            </a:r>
            <a:r>
              <a:rPr lang="en-US" sz="1600" b="0" dirty="0"/>
              <a:t>Needs.</a:t>
            </a:r>
          </a:p>
          <a:p>
            <a:r>
              <a:rPr lang="en-US" sz="2000" b="0" dirty="0" smtClean="0"/>
              <a:t>Est. Project Start &amp; Completion Date</a:t>
            </a:r>
            <a:endParaRPr lang="en-US" sz="2000" b="0" dirty="0"/>
          </a:p>
          <a:p>
            <a:pPr lvl="0"/>
            <a:r>
              <a:rPr lang="en-US" sz="2000" b="0" dirty="0" smtClean="0">
                <a:solidFill>
                  <a:prstClr val="black"/>
                </a:solidFill>
              </a:rPr>
              <a:t>Additional </a:t>
            </a:r>
            <a:r>
              <a:rPr lang="en-US" sz="2000" b="0" dirty="0">
                <a:solidFill>
                  <a:prstClr val="black"/>
                </a:solidFill>
              </a:rPr>
              <a:t>Project Elements.</a:t>
            </a:r>
          </a:p>
          <a:p>
            <a:pPr lvl="1"/>
            <a:r>
              <a:rPr lang="en-US" sz="1600" dirty="0">
                <a:solidFill>
                  <a:prstClr val="black"/>
                </a:solidFill>
              </a:rPr>
              <a:t>Additional Elements Description (optional)</a:t>
            </a:r>
          </a:p>
          <a:p>
            <a:r>
              <a:rPr lang="en-US" sz="2000" b="0" dirty="0">
                <a:solidFill>
                  <a:prstClr val="black"/>
                </a:solidFill>
              </a:rPr>
              <a:t>Project Details Update – Cities/Counties must update the following project detail information to ensure accuracy:</a:t>
            </a:r>
          </a:p>
          <a:p>
            <a:endParaRPr lang="en-US" sz="2000" b="0" dirty="0"/>
          </a:p>
          <a:p>
            <a:endParaRPr lang="en-US" sz="2000" b="0" dirty="0"/>
          </a:p>
        </p:txBody>
      </p:sp>
      <p:sp>
        <p:nvSpPr>
          <p:cNvPr id="9" name="Content Placeholder 3"/>
          <p:cNvSpPr>
            <a:spLocks noGrp="1"/>
          </p:cNvSpPr>
          <p:nvPr>
            <p:ph sz="half" idx="2"/>
          </p:nvPr>
        </p:nvSpPr>
        <p:spPr>
          <a:xfrm>
            <a:off x="6173959" y="1744910"/>
            <a:ext cx="5783429" cy="4444753"/>
          </a:xfrm>
          <a:ln>
            <a:solidFill>
              <a:schemeClr val="tx1"/>
            </a:solidFill>
          </a:ln>
        </p:spPr>
        <p:txBody>
          <a:bodyPr>
            <a:normAutofit/>
          </a:bodyPr>
          <a:lstStyle/>
          <a:p>
            <a:r>
              <a:rPr lang="en-US" sz="2000" b="0" dirty="0" smtClean="0"/>
              <a:t>Status</a:t>
            </a:r>
          </a:p>
          <a:p>
            <a:pPr lvl="1"/>
            <a:r>
              <a:rPr lang="en-US" sz="1600" b="1" dirty="0" smtClean="0"/>
              <a:t>No Longer RMRA Funded</a:t>
            </a:r>
            <a:endParaRPr lang="en-US" sz="2000" b="1" dirty="0"/>
          </a:p>
          <a:p>
            <a:pPr lvl="0"/>
            <a:r>
              <a:rPr lang="en-US" sz="2000" b="0" dirty="0" smtClean="0">
                <a:solidFill>
                  <a:prstClr val="black"/>
                </a:solidFill>
              </a:rPr>
              <a:t>Additional Information</a:t>
            </a:r>
          </a:p>
          <a:p>
            <a:pPr lvl="1"/>
            <a:r>
              <a:rPr lang="en-US" sz="1600" dirty="0" smtClean="0">
                <a:solidFill>
                  <a:prstClr val="black"/>
                </a:solidFill>
              </a:rPr>
              <a:t>Brief Description (i.e. using other source funding for project, or not feasible at this time may consider RMRA funding in the future, etc.)</a:t>
            </a:r>
            <a:endParaRPr lang="en-US" sz="1600" b="0" dirty="0">
              <a:solidFill>
                <a:prstClr val="black"/>
              </a:solidFill>
            </a:endParaRPr>
          </a:p>
          <a:p>
            <a:pPr lvl="0"/>
            <a:endParaRPr lang="en-US" sz="2000" b="0" dirty="0">
              <a:solidFill>
                <a:prstClr val="black"/>
              </a:solidFill>
            </a:endParaRPr>
          </a:p>
          <a:p>
            <a:endParaRPr lang="en-US" sz="2000" b="0" dirty="0"/>
          </a:p>
        </p:txBody>
      </p:sp>
      <p:pic>
        <p:nvPicPr>
          <p:cNvPr id="6" name="Picture 5"/>
          <p:cNvPicPr>
            <a:picLocks noChangeAspect="1"/>
          </p:cNvPicPr>
          <p:nvPr/>
        </p:nvPicPr>
        <p:blipFill>
          <a:blip r:embed="rId2"/>
          <a:stretch>
            <a:fillRect/>
          </a:stretch>
        </p:blipFill>
        <p:spPr>
          <a:xfrm>
            <a:off x="214146" y="5502385"/>
            <a:ext cx="2584928" cy="755970"/>
          </a:xfrm>
          <a:prstGeom prst="rect">
            <a:avLst/>
          </a:prstGeom>
        </p:spPr>
      </p:pic>
      <p:pic>
        <p:nvPicPr>
          <p:cNvPr id="8" name="Picture 7"/>
          <p:cNvPicPr>
            <a:picLocks noChangeAspect="1"/>
          </p:cNvPicPr>
          <p:nvPr/>
        </p:nvPicPr>
        <p:blipFill>
          <a:blip r:embed="rId3"/>
          <a:stretch>
            <a:fillRect/>
          </a:stretch>
        </p:blipFill>
        <p:spPr>
          <a:xfrm>
            <a:off x="2515653" y="5433693"/>
            <a:ext cx="2627604" cy="755970"/>
          </a:xfrm>
          <a:prstGeom prst="rect">
            <a:avLst/>
          </a:prstGeom>
        </p:spPr>
      </p:pic>
    </p:spTree>
    <p:extLst>
      <p:ext uri="{BB962C8B-B14F-4D97-AF65-F5344CB8AC3E}">
        <p14:creationId xmlns:p14="http://schemas.microsoft.com/office/powerpoint/2010/main" val="2882989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r="27356" b="24274"/>
          <a:stretch/>
        </p:blipFill>
        <p:spPr>
          <a:xfrm>
            <a:off x="141376" y="1587803"/>
            <a:ext cx="7174441" cy="4945748"/>
          </a:xfrm>
          <a:prstGeom prst="rect">
            <a:avLst/>
          </a:prstGeom>
        </p:spPr>
      </p:pic>
      <p:sp>
        <p:nvSpPr>
          <p:cNvPr id="2" name="Title 1"/>
          <p:cNvSpPr>
            <a:spLocks noGrp="1"/>
          </p:cNvSpPr>
          <p:nvPr>
            <p:ph type="title"/>
          </p:nvPr>
        </p:nvSpPr>
        <p:spPr>
          <a:xfrm>
            <a:off x="194268" y="70112"/>
            <a:ext cx="8416332" cy="1192369"/>
          </a:xfrm>
        </p:spPr>
        <p:txBody>
          <a:bodyPr/>
          <a:lstStyle/>
          <a:p>
            <a:r>
              <a:rPr lang="en-US" dirty="0" smtClean="0"/>
              <a:t>How Do I Access The System?</a:t>
            </a:r>
            <a:endParaRPr lang="en-US" dirty="0"/>
          </a:p>
        </p:txBody>
      </p:sp>
      <p:sp>
        <p:nvSpPr>
          <p:cNvPr id="8" name="Rounded Rectangle 7"/>
          <p:cNvSpPr/>
          <p:nvPr/>
        </p:nvSpPr>
        <p:spPr>
          <a:xfrm>
            <a:off x="4664860" y="5956035"/>
            <a:ext cx="768785" cy="506311"/>
          </a:xfrm>
          <a:prstGeom prst="roundRect">
            <a:avLst/>
          </a:prstGeom>
          <a:solidFill>
            <a:schemeClr val="accent2"/>
          </a:solidFill>
          <a:ln w="19050">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H="1">
            <a:off x="5681084" y="5581560"/>
            <a:ext cx="1810579" cy="581848"/>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58001" y="1752638"/>
            <a:ext cx="5166248" cy="4616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If you have not yet registered for CalSMART </a:t>
            </a:r>
            <a:r>
              <a:rPr lang="en-US" sz="2800" i="1" dirty="0" smtClean="0"/>
              <a:t>(formerly SB1 Program Project Intake Tool) </a:t>
            </a:r>
            <a:r>
              <a:rPr lang="en-US" sz="2800" dirty="0" smtClean="0"/>
              <a:t>online system, please ensure this is done immediately. </a:t>
            </a:r>
          </a:p>
          <a:p>
            <a:pPr algn="ctr"/>
            <a:endParaRPr lang="en-US" sz="2800" dirty="0" smtClean="0"/>
          </a:p>
          <a:p>
            <a:pPr algn="ctr"/>
            <a:r>
              <a:rPr lang="en-US" sz="2800" dirty="0" smtClean="0"/>
              <a:t>If you are unsure if you have registered for the online tool, you can check by clicking the “Register” tab.  </a:t>
            </a:r>
          </a:p>
          <a:p>
            <a:pPr algn="ctr"/>
            <a:endParaRPr lang="en-US" dirty="0"/>
          </a:p>
        </p:txBody>
      </p:sp>
      <p:sp>
        <p:nvSpPr>
          <p:cNvPr id="18" name="Rectangle 17"/>
          <p:cNvSpPr/>
          <p:nvPr/>
        </p:nvSpPr>
        <p:spPr>
          <a:xfrm>
            <a:off x="1621632" y="2052928"/>
            <a:ext cx="5067926" cy="461665"/>
          </a:xfrm>
          <a:prstGeom prst="rect">
            <a:avLst/>
          </a:prstGeom>
        </p:spPr>
        <p:txBody>
          <a:bodyPr wrap="none">
            <a:spAutoFit/>
          </a:bodyPr>
          <a:lstStyle/>
          <a:p>
            <a:r>
              <a:rPr lang="en-US" sz="2400" dirty="0">
                <a:hlinkClick r:id="rId4"/>
              </a:rPr>
              <a:t>https://</a:t>
            </a:r>
            <a:r>
              <a:rPr lang="en-US" sz="2400" dirty="0" smtClean="0">
                <a:hlinkClick r:id="rId4"/>
              </a:rPr>
              <a:t>calsmart.dot.ca.gov/login/auth</a:t>
            </a:r>
            <a:r>
              <a:rPr lang="en-US" sz="2400" dirty="0" smtClean="0"/>
              <a:t> </a:t>
            </a:r>
            <a:endParaRPr lang="en-US" sz="2400" dirty="0"/>
          </a:p>
        </p:txBody>
      </p:sp>
      <p:sp>
        <p:nvSpPr>
          <p:cNvPr id="19" name="Slide Number Placeholder 18"/>
          <p:cNvSpPr>
            <a:spLocks noGrp="1"/>
          </p:cNvSpPr>
          <p:nvPr>
            <p:ph type="sldNum" sz="quarter" idx="12"/>
          </p:nvPr>
        </p:nvSpPr>
        <p:spPr/>
        <p:txBody>
          <a:bodyPr/>
          <a:lstStyle/>
          <a:p>
            <a:fld id="{EABB78A3-3326-4A8F-943A-61F07D5EC68A}" type="slidenum">
              <a:rPr lang="en-US" smtClean="0">
                <a:solidFill>
                  <a:prstClr val="black">
                    <a:tint val="75000"/>
                  </a:prstClr>
                </a:solidFill>
              </a:rPr>
              <a:pPr/>
              <a:t>14</a:t>
            </a:fld>
            <a:endParaRPr lang="en-US" dirty="0">
              <a:solidFill>
                <a:prstClr val="black">
                  <a:tint val="75000"/>
                </a:prstClr>
              </a:solidFill>
            </a:endParaRPr>
          </a:p>
        </p:txBody>
      </p:sp>
      <p:sp>
        <p:nvSpPr>
          <p:cNvPr id="24" name="Rectangle 23"/>
          <p:cNvSpPr/>
          <p:nvPr/>
        </p:nvSpPr>
        <p:spPr>
          <a:xfrm>
            <a:off x="2505808" y="2514593"/>
            <a:ext cx="615461" cy="325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65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558E213-CB1D-4755-9C01-2133103035B0}"/>
              </a:ext>
            </a:extLst>
          </p:cNvPr>
          <p:cNvPicPr>
            <a:picLocks noChangeAspect="1"/>
          </p:cNvPicPr>
          <p:nvPr/>
        </p:nvPicPr>
        <p:blipFill rotWithShape="1">
          <a:blip r:embed="rId3"/>
          <a:srcRect b="13489"/>
          <a:stretch/>
        </p:blipFill>
        <p:spPr>
          <a:xfrm>
            <a:off x="801739" y="1574284"/>
            <a:ext cx="8431060" cy="4057589"/>
          </a:xfrm>
          <a:prstGeom prst="rect">
            <a:avLst/>
          </a:prstGeom>
        </p:spPr>
      </p:pic>
      <p:sp>
        <p:nvSpPr>
          <p:cNvPr id="2" name="Title 1"/>
          <p:cNvSpPr>
            <a:spLocks noGrp="1"/>
          </p:cNvSpPr>
          <p:nvPr>
            <p:ph type="title"/>
          </p:nvPr>
        </p:nvSpPr>
        <p:spPr>
          <a:xfrm>
            <a:off x="348006" y="65322"/>
            <a:ext cx="8416332" cy="1192369"/>
          </a:xfrm>
        </p:spPr>
        <p:txBody>
          <a:bodyPr/>
          <a:lstStyle/>
          <a:p>
            <a:r>
              <a:rPr lang="en-US" dirty="0" smtClean="0"/>
              <a:t>I am Having Issues Logging In!</a:t>
            </a:r>
            <a:endParaRPr lang="en-US" dirty="0"/>
          </a:p>
        </p:txBody>
      </p:sp>
      <p:sp>
        <p:nvSpPr>
          <p:cNvPr id="3" name="Rectangle 2">
            <a:extLst>
              <a:ext uri="{FF2B5EF4-FFF2-40B4-BE49-F238E27FC236}">
                <a16:creationId xmlns:a16="http://schemas.microsoft.com/office/drawing/2014/main" xmlns="" id="{C75D67CE-D108-4745-A2A6-0731594F95B9}"/>
              </a:ext>
            </a:extLst>
          </p:cNvPr>
          <p:cNvSpPr/>
          <p:nvPr/>
        </p:nvSpPr>
        <p:spPr>
          <a:xfrm>
            <a:off x="8143113" y="2271719"/>
            <a:ext cx="3678173" cy="828034"/>
          </a:xfrm>
          <a:prstGeom prst="rect">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Enter your Username Email and Password and select “Login”.</a:t>
            </a:r>
          </a:p>
        </p:txBody>
      </p:sp>
      <p:sp>
        <p:nvSpPr>
          <p:cNvPr id="10" name="Rectangle 9">
            <a:extLst>
              <a:ext uri="{FF2B5EF4-FFF2-40B4-BE49-F238E27FC236}">
                <a16:creationId xmlns:a16="http://schemas.microsoft.com/office/drawing/2014/main" xmlns="" id="{02140309-4653-4216-BF65-CBBF75952479}"/>
              </a:ext>
            </a:extLst>
          </p:cNvPr>
          <p:cNvSpPr/>
          <p:nvPr/>
        </p:nvSpPr>
        <p:spPr>
          <a:xfrm>
            <a:off x="123433" y="5474112"/>
            <a:ext cx="3617829" cy="941609"/>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If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you do not remember your Password, select “Forgot Password?”</a:t>
            </a:r>
          </a:p>
        </p:txBody>
      </p:sp>
      <p:cxnSp>
        <p:nvCxnSpPr>
          <p:cNvPr id="16" name="Straight Arrow Connector 15">
            <a:extLst>
              <a:ext uri="{FF2B5EF4-FFF2-40B4-BE49-F238E27FC236}">
                <a16:creationId xmlns:a16="http://schemas.microsoft.com/office/drawing/2014/main" xmlns="" id="{9CD9EAA8-27D4-4563-9716-37D4193C4477}"/>
              </a:ext>
            </a:extLst>
          </p:cNvPr>
          <p:cNvCxnSpPr/>
          <p:nvPr/>
        </p:nvCxnSpPr>
        <p:spPr>
          <a:xfrm flipV="1">
            <a:off x="3136739" y="4589500"/>
            <a:ext cx="912126" cy="884613"/>
          </a:xfrm>
          <a:prstGeom prst="straightConnector1">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662E6C92-4F35-7444-AF10-9772E7E9C6D5}"/>
              </a:ext>
            </a:extLst>
          </p:cNvPr>
          <p:cNvSpPr/>
          <p:nvPr/>
        </p:nvSpPr>
        <p:spPr>
          <a:xfrm>
            <a:off x="2766349" y="2176041"/>
            <a:ext cx="370390" cy="34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xmlns="" id="{BB944B98-2B67-2143-A67A-8493CE00AF4A}"/>
              </a:ext>
            </a:extLst>
          </p:cNvPr>
          <p:cNvSpPr/>
          <p:nvPr/>
        </p:nvSpPr>
        <p:spPr>
          <a:xfrm>
            <a:off x="4048865" y="4363567"/>
            <a:ext cx="1282254" cy="33566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EABB78A3-3326-4A8F-943A-61F07D5EC68A}" type="slidenum">
              <a:rPr lang="en-US" smtClean="0">
                <a:solidFill>
                  <a:prstClr val="black">
                    <a:tint val="75000"/>
                  </a:prstClr>
                </a:solidFill>
              </a:rPr>
              <a:pPr/>
              <a:t>15</a:t>
            </a:fld>
            <a:endParaRPr lang="en-US" dirty="0">
              <a:solidFill>
                <a:prstClr val="black">
                  <a:tint val="75000"/>
                </a:prstClr>
              </a:solidFill>
            </a:endParaRPr>
          </a:p>
        </p:txBody>
      </p:sp>
      <p:sp>
        <p:nvSpPr>
          <p:cNvPr id="12" name="Rectangle 11"/>
          <p:cNvSpPr/>
          <p:nvPr/>
        </p:nvSpPr>
        <p:spPr>
          <a:xfrm>
            <a:off x="7305059" y="3965317"/>
            <a:ext cx="4453804" cy="124836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User’s will have 3 failed  password attempts prior to system lockout. We recommend you reset password after second failed attempt to avoid a lockout. </a:t>
            </a:r>
          </a:p>
        </p:txBody>
      </p:sp>
      <p:sp>
        <p:nvSpPr>
          <p:cNvPr id="13" name="Rounded Rectangle 12"/>
          <p:cNvSpPr/>
          <p:nvPr/>
        </p:nvSpPr>
        <p:spPr>
          <a:xfrm>
            <a:off x="3136739" y="4032243"/>
            <a:ext cx="3344272" cy="336945"/>
          </a:xfrm>
          <a:prstGeom prst="roundRect">
            <a:avLst/>
          </a:prstGeom>
          <a:solidFill>
            <a:schemeClr val="accent2"/>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a:endCxn id="13" idx="3"/>
          </p:cNvCxnSpPr>
          <p:nvPr/>
        </p:nvCxnSpPr>
        <p:spPr>
          <a:xfrm flipH="1" flipV="1">
            <a:off x="6481011" y="4200716"/>
            <a:ext cx="824048" cy="7762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304674" y="3528342"/>
            <a:ext cx="3176337" cy="3910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a:stCxn id="3" idx="1"/>
          </p:cNvCxnSpPr>
          <p:nvPr/>
        </p:nvCxnSpPr>
        <p:spPr>
          <a:xfrm flipH="1">
            <a:off x="6047875" y="2685736"/>
            <a:ext cx="2095238" cy="82529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96236" y="2019428"/>
            <a:ext cx="5067926" cy="461665"/>
          </a:xfrm>
          <a:prstGeom prst="rect">
            <a:avLst/>
          </a:prstGeom>
        </p:spPr>
        <p:txBody>
          <a:bodyPr wrap="none">
            <a:spAutoFit/>
          </a:bodyPr>
          <a:lstStyle/>
          <a:p>
            <a:r>
              <a:rPr lang="en-US" sz="2400" dirty="0">
                <a:hlinkClick r:id="rId4"/>
              </a:rPr>
              <a:t>https://</a:t>
            </a:r>
            <a:r>
              <a:rPr lang="en-US" sz="2400" dirty="0" smtClean="0">
                <a:hlinkClick r:id="rId4"/>
              </a:rPr>
              <a:t>calsmart.dot.ca.gov/login/auth</a:t>
            </a:r>
            <a:r>
              <a:rPr lang="en-US" sz="2400" dirty="0" smtClean="0"/>
              <a:t> </a:t>
            </a:r>
            <a:endParaRPr lang="en-US" sz="2400" dirty="0"/>
          </a:p>
        </p:txBody>
      </p:sp>
    </p:spTree>
    <p:extLst>
      <p:ext uri="{BB962C8B-B14F-4D97-AF65-F5344CB8AC3E}">
        <p14:creationId xmlns:p14="http://schemas.microsoft.com/office/powerpoint/2010/main" val="2279423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97544" y="2001476"/>
            <a:ext cx="9602932" cy="3154586"/>
          </a:xfrm>
          <a:prstGeom prst="rect">
            <a:avLst/>
          </a:prstGeom>
          <a:ln>
            <a:solidFill>
              <a:schemeClr val="tx1"/>
            </a:solidFill>
          </a:ln>
        </p:spPr>
      </p:pic>
      <p:sp>
        <p:nvSpPr>
          <p:cNvPr id="2" name="Title 1"/>
          <p:cNvSpPr>
            <a:spLocks noGrp="1"/>
          </p:cNvSpPr>
          <p:nvPr>
            <p:ph type="title"/>
          </p:nvPr>
        </p:nvSpPr>
        <p:spPr>
          <a:xfrm>
            <a:off x="155756" y="95581"/>
            <a:ext cx="9098776" cy="1192369"/>
          </a:xfrm>
        </p:spPr>
        <p:txBody>
          <a:bodyPr>
            <a:normAutofit/>
          </a:bodyPr>
          <a:lstStyle/>
          <a:p>
            <a:r>
              <a:rPr lang="en-US" dirty="0" smtClean="0"/>
              <a:t>My Report From FY 2017-18 Is Locked!</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628562" y="5269584"/>
            <a:ext cx="6479956" cy="646331"/>
          </a:xfrm>
          <a:prstGeom prst="rect">
            <a:avLst/>
          </a:prstGeom>
          <a:solidFill>
            <a:schemeClr val="bg1"/>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prstClr val="black"/>
                </a:solidFill>
                <a:latin typeface="Calibri" panose="020F0502020204030204"/>
              </a:rPr>
              <a:t>The “Reporting” tab will take you to </a:t>
            </a:r>
            <a:r>
              <a:rPr lang="en-US" b="1" u="sng" noProof="0" dirty="0" smtClean="0">
                <a:solidFill>
                  <a:prstClr val="black"/>
                </a:solidFill>
                <a:latin typeface="Calibri" panose="020F0502020204030204"/>
              </a:rPr>
              <a:t>all</a:t>
            </a:r>
            <a:r>
              <a:rPr lang="en-US" noProof="0" dirty="0" smtClean="0">
                <a:solidFill>
                  <a:prstClr val="black"/>
                </a:solidFill>
                <a:latin typeface="Calibri" panose="020F0502020204030204"/>
              </a:rPr>
              <a:t> reporting functions, views, and feature for the Annual Project Expenditure Report.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27"/>
          <p:cNvCxnSpPr>
            <a:cxnSpLocks/>
          </p:cNvCxnSpPr>
          <p:nvPr/>
        </p:nvCxnSpPr>
        <p:spPr>
          <a:xfrm flipH="1" flipV="1">
            <a:off x="6279954" y="4736520"/>
            <a:ext cx="697584" cy="533064"/>
          </a:xfrm>
          <a:prstGeom prst="straightConnector1">
            <a:avLst/>
          </a:prstGeom>
          <a:ln w="28575">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ounded Rectangle 11">
            <a:extLst>
              <a:ext uri="{FF2B5EF4-FFF2-40B4-BE49-F238E27FC236}">
                <a16:creationId xmlns:a16="http://schemas.microsoft.com/office/drawing/2014/main" xmlns="" id="{70938EC4-87C5-45D4-B296-DA1C1DB3195F}"/>
              </a:ext>
            </a:extLst>
          </p:cNvPr>
          <p:cNvSpPr/>
          <p:nvPr/>
        </p:nvSpPr>
        <p:spPr>
          <a:xfrm>
            <a:off x="5297970" y="3228145"/>
            <a:ext cx="1421979" cy="1477328"/>
          </a:xfrm>
          <a:prstGeom prst="round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055860" y="3228145"/>
            <a:ext cx="1421136" cy="1477328"/>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2627880" y="2383697"/>
            <a:ext cx="855959" cy="84444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55756" y="1792013"/>
            <a:ext cx="2542621" cy="3552985"/>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90% of the time, the user selected “Proposed Project Submittals” and </a:t>
            </a:r>
            <a:r>
              <a:rPr lang="en-US" b="1" u="sng" dirty="0" smtClean="0"/>
              <a:t>not</a:t>
            </a:r>
            <a:r>
              <a:rPr lang="en-US" dirty="0" smtClean="0"/>
              <a:t> “Reporting”. </a:t>
            </a:r>
          </a:p>
          <a:p>
            <a:pPr algn="ctr"/>
            <a:endParaRPr lang="en-US" dirty="0" smtClean="0"/>
          </a:p>
          <a:p>
            <a:pPr algn="ctr"/>
            <a:r>
              <a:rPr lang="en-US" dirty="0" smtClean="0"/>
              <a:t>If you would like to print or view your 17/18 or 18/19 Proposed Project Lists select this tab. You </a:t>
            </a:r>
            <a:r>
              <a:rPr lang="en-US" b="1" u="sng" dirty="0" smtClean="0"/>
              <a:t>cannot</a:t>
            </a:r>
            <a:r>
              <a:rPr lang="en-US" dirty="0" smtClean="0"/>
              <a:t> make any edits to of those submittals. </a:t>
            </a:r>
            <a:endParaRPr lang="en-US" dirty="0"/>
          </a:p>
        </p:txBody>
      </p:sp>
    </p:spTree>
    <p:extLst>
      <p:ext uri="{BB962C8B-B14F-4D97-AF65-F5344CB8AC3E}">
        <p14:creationId xmlns:p14="http://schemas.microsoft.com/office/powerpoint/2010/main" val="3312845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9601190-B0A9-2943-9728-5784C394322D}"/>
              </a:ext>
            </a:extLst>
          </p:cNvPr>
          <p:cNvGrpSpPr/>
          <p:nvPr/>
        </p:nvGrpSpPr>
        <p:grpSpPr>
          <a:xfrm>
            <a:off x="1399947" y="1981168"/>
            <a:ext cx="10412382" cy="3806474"/>
            <a:chOff x="1321098" y="1908526"/>
            <a:chExt cx="10412382" cy="3806474"/>
          </a:xfrm>
        </p:grpSpPr>
        <p:grpSp>
          <p:nvGrpSpPr>
            <p:cNvPr id="3" name="Group 2">
              <a:extLst>
                <a:ext uri="{FF2B5EF4-FFF2-40B4-BE49-F238E27FC236}">
                  <a16:creationId xmlns:a16="http://schemas.microsoft.com/office/drawing/2014/main" xmlns="" id="{95F3DB29-498F-D54A-ABC9-27F9B19090ED}"/>
                </a:ext>
              </a:extLst>
            </p:cNvPr>
            <p:cNvGrpSpPr/>
            <p:nvPr/>
          </p:nvGrpSpPr>
          <p:grpSpPr>
            <a:xfrm>
              <a:off x="1321098" y="1908526"/>
              <a:ext cx="10412382" cy="3806474"/>
              <a:chOff x="1321098" y="1908526"/>
              <a:chExt cx="10412382" cy="3806474"/>
            </a:xfrm>
          </p:grpSpPr>
          <p:pic>
            <p:nvPicPr>
              <p:cNvPr id="4" name="Picture 3">
                <a:extLst>
                  <a:ext uri="{FF2B5EF4-FFF2-40B4-BE49-F238E27FC236}">
                    <a16:creationId xmlns:a16="http://schemas.microsoft.com/office/drawing/2014/main" xmlns="" id="{F2B3EA06-E991-7E4E-B14A-B7B83711B501}"/>
                  </a:ext>
                </a:extLst>
              </p:cNvPr>
              <p:cNvPicPr>
                <a:picLocks noChangeAspect="1"/>
              </p:cNvPicPr>
              <p:nvPr/>
            </p:nvPicPr>
            <p:blipFill rotWithShape="1">
              <a:blip r:embed="rId3">
                <a:extLst>
                  <a:ext uri="{28A0092B-C50C-407E-A947-70E740481C1C}">
                    <a14:useLocalDpi xmlns:a14="http://schemas.microsoft.com/office/drawing/2010/main" val="0"/>
                  </a:ext>
                </a:extLst>
              </a:blip>
              <a:srcRect b="15626"/>
              <a:stretch/>
            </p:blipFill>
            <p:spPr>
              <a:xfrm>
                <a:off x="1321098" y="1908526"/>
                <a:ext cx="10412382" cy="3806474"/>
              </a:xfrm>
              <a:prstGeom prst="rect">
                <a:avLst/>
              </a:prstGeom>
              <a:ln>
                <a:solidFill>
                  <a:schemeClr val="tx1"/>
                </a:solidFill>
              </a:ln>
            </p:spPr>
          </p:pic>
          <p:sp>
            <p:nvSpPr>
              <p:cNvPr id="19" name="Rectangle 18">
                <a:extLst>
                  <a:ext uri="{FF2B5EF4-FFF2-40B4-BE49-F238E27FC236}">
                    <a16:creationId xmlns:a16="http://schemas.microsoft.com/office/drawing/2014/main" xmlns="" id="{3B3ED187-D3C1-4152-9BFE-CC49A51FA62A}"/>
                  </a:ext>
                </a:extLst>
              </p:cNvPr>
              <p:cNvSpPr/>
              <p:nvPr/>
            </p:nvSpPr>
            <p:spPr>
              <a:xfrm>
                <a:off x="9464797" y="3379808"/>
                <a:ext cx="1252603" cy="26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latin typeface="Avenir Next Condensed" panose="020B0506020202020204" pitchFamily="34" charset="0"/>
                    <a:cs typeface="Arial" panose="020B0604020202020204" pitchFamily="34" charset="0"/>
                  </a:rPr>
                  <a:t>Agency Name</a:t>
                </a:r>
              </a:p>
            </p:txBody>
          </p:sp>
        </p:grpSp>
        <p:sp>
          <p:nvSpPr>
            <p:cNvPr id="30" name="Rectangle 29">
              <a:extLst>
                <a:ext uri="{FF2B5EF4-FFF2-40B4-BE49-F238E27FC236}">
                  <a16:creationId xmlns:a16="http://schemas.microsoft.com/office/drawing/2014/main" xmlns="" id="{4E51F53F-D6B7-4978-97AA-59AE5BA6538F}"/>
                </a:ext>
              </a:extLst>
            </p:cNvPr>
            <p:cNvSpPr/>
            <p:nvPr/>
          </p:nvSpPr>
          <p:spPr>
            <a:xfrm>
              <a:off x="3046434" y="2067231"/>
              <a:ext cx="458181" cy="379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fontScale="90000"/>
          </a:bodyPr>
          <a:lstStyle/>
          <a:p>
            <a:r>
              <a:rPr lang="en-US" dirty="0" smtClean="0"/>
              <a:t>How do I Create and Manage the Expenditure Report? </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50409" y="4546126"/>
            <a:ext cx="580076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01BE22A3-9C07-4D10-BD82-277F59F3DCEB}"/>
              </a:ext>
            </a:extLst>
          </p:cNvPr>
          <p:cNvSpPr txBox="1"/>
          <p:nvPr/>
        </p:nvSpPr>
        <p:spPr>
          <a:xfrm>
            <a:off x="101516" y="2566153"/>
            <a:ext cx="2736211" cy="3416320"/>
          </a:xfrm>
          <a:prstGeom prst="rect">
            <a:avLst/>
          </a:prstGeom>
          <a:solidFill>
            <a:schemeClr val="bg1"/>
          </a:solidFill>
          <a:ln w="28575">
            <a:solidFill>
              <a:srgbClr val="C00000"/>
            </a:solidFill>
          </a:ln>
        </p:spPr>
        <p:txBody>
          <a:bodyPr wrap="square" rtlCol="0">
            <a:spAutoFit/>
          </a:bodyPr>
          <a:lstStyle/>
          <a:p>
            <a:r>
              <a:rPr lang="en-US" dirty="0"/>
              <a:t>If you are establishing the first “Expenditure Report” for your City/County, select “Create Expenditure Report”.  The “New Expenditure Report” form will then appear. This form will be used to establish agency contact information, along with FY RMRA Apportionments Received. </a:t>
            </a:r>
            <a:endParaRPr kumimoji="0" lang="en-US" b="0" i="0" u="none" strike="noStrike" kern="1200" cap="none" spc="0" normalizeH="0" baseline="0" noProof="0" dirty="0">
              <a:ln>
                <a:noFill/>
              </a:ln>
              <a:solidFill>
                <a:prstClr val="black"/>
              </a:solidFill>
              <a:effectLst/>
              <a:uLnTx/>
              <a:uFillTx/>
              <a:latin typeface="Calibri" panose="020F0502020204030204"/>
            </a:endParaRPr>
          </a:p>
        </p:txBody>
      </p:sp>
      <p:sp>
        <p:nvSpPr>
          <p:cNvPr id="27" name="Rounded Rectangle 11">
            <a:extLst>
              <a:ext uri="{FF2B5EF4-FFF2-40B4-BE49-F238E27FC236}">
                <a16:creationId xmlns:a16="http://schemas.microsoft.com/office/drawing/2014/main" xmlns="" id="{4D1A876F-BB79-47D7-B135-6FC6B73C48DB}"/>
              </a:ext>
            </a:extLst>
          </p:cNvPr>
          <p:cNvSpPr/>
          <p:nvPr/>
        </p:nvSpPr>
        <p:spPr>
          <a:xfrm>
            <a:off x="2986046" y="3985965"/>
            <a:ext cx="1342886" cy="1373113"/>
          </a:xfrm>
          <a:prstGeom prst="roundRect">
            <a:avLst/>
          </a:prstGeom>
          <a:solidFill>
            <a:schemeClr val="accent2"/>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xmlns="" id="{D2158C93-AC15-4CBD-952C-24469F2C10E4}"/>
              </a:ext>
            </a:extLst>
          </p:cNvPr>
          <p:cNvCxnSpPr>
            <a:cxnSpLocks/>
          </p:cNvCxnSpPr>
          <p:nvPr/>
        </p:nvCxnSpPr>
        <p:spPr>
          <a:xfrm>
            <a:off x="2812017" y="3226736"/>
            <a:ext cx="433881" cy="657669"/>
          </a:xfrm>
          <a:prstGeom prst="straightConnector1">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94DDFD02-B0F6-994F-ADDD-984BF39090B8}"/>
              </a:ext>
            </a:extLst>
          </p:cNvPr>
          <p:cNvSpPr/>
          <p:nvPr/>
        </p:nvSpPr>
        <p:spPr>
          <a:xfrm>
            <a:off x="8379247" y="2114106"/>
            <a:ext cx="3581400" cy="1938992"/>
          </a:xfrm>
          <a:prstGeom prst="rect">
            <a:avLst/>
          </a:prstGeom>
          <a:solidFill>
            <a:schemeClr val="bg1"/>
          </a:solidFill>
          <a:ln w="28575">
            <a:solidFill>
              <a:schemeClr val="accent5"/>
            </a:solidFill>
          </a:ln>
        </p:spPr>
        <p:txBody>
          <a:bodyPr wrap="square">
            <a:spAutoFit/>
          </a:bodyPr>
          <a:lstStyle/>
          <a:p>
            <a:r>
              <a:rPr lang="en-US" sz="2000" dirty="0" smtClean="0"/>
              <a:t>Once an Expenditure Report is Initiated but not submitted, select either “View Reportable Projects” or “Manage Expenditure Reports” to edit or continue reporting. </a:t>
            </a:r>
            <a:endParaRPr lang="en-US" sz="2000" dirty="0"/>
          </a:p>
        </p:txBody>
      </p:sp>
      <p:cxnSp>
        <p:nvCxnSpPr>
          <p:cNvPr id="9" name="Straight Arrow Connector 8"/>
          <p:cNvCxnSpPr/>
          <p:nvPr/>
        </p:nvCxnSpPr>
        <p:spPr>
          <a:xfrm flipH="1">
            <a:off x="6211662" y="2912882"/>
            <a:ext cx="2149914" cy="1140216"/>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1"/>
          </p:cNvCxnSpPr>
          <p:nvPr/>
        </p:nvCxnSpPr>
        <p:spPr>
          <a:xfrm flipH="1">
            <a:off x="7842217" y="3083602"/>
            <a:ext cx="537030" cy="969496"/>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824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50" y="146678"/>
            <a:ext cx="9084850" cy="1192369"/>
          </a:xfrm>
        </p:spPr>
        <p:txBody>
          <a:bodyPr>
            <a:normAutofit fontScale="90000"/>
          </a:bodyPr>
          <a:lstStyle/>
          <a:p>
            <a:r>
              <a:rPr lang="en-US" dirty="0" smtClean="0"/>
              <a:t>I Selected “Manage Expenditure Reports” and There is Nothing </a:t>
            </a:r>
            <a:r>
              <a:rPr lang="en-US" dirty="0"/>
              <a:t>T</a:t>
            </a:r>
            <a:r>
              <a:rPr lang="en-US" dirty="0" smtClean="0"/>
              <a:t>here?</a:t>
            </a: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18</a:t>
            </a:fld>
            <a:endParaRPr lang="en-US" dirty="0">
              <a:solidFill>
                <a:prstClr val="black">
                  <a:tint val="75000"/>
                </a:prstClr>
              </a:solidFill>
            </a:endParaRPr>
          </a:p>
        </p:txBody>
      </p:sp>
      <p:sp>
        <p:nvSpPr>
          <p:cNvPr id="6" name="Rectangle 5"/>
          <p:cNvSpPr/>
          <p:nvPr/>
        </p:nvSpPr>
        <p:spPr>
          <a:xfrm>
            <a:off x="1767254" y="1776047"/>
            <a:ext cx="342900" cy="272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2"/>
          <a:srcRect l="12293" t="10536"/>
          <a:stretch/>
        </p:blipFill>
        <p:spPr>
          <a:xfrm>
            <a:off x="169682" y="1706252"/>
            <a:ext cx="9684470" cy="3686709"/>
          </a:xfrm>
          <a:prstGeom prst="rect">
            <a:avLst/>
          </a:prstGeom>
        </p:spPr>
      </p:pic>
      <p:sp>
        <p:nvSpPr>
          <p:cNvPr id="9" name="Rectangle 8"/>
          <p:cNvSpPr/>
          <p:nvPr/>
        </p:nvSpPr>
        <p:spPr>
          <a:xfrm>
            <a:off x="9162854" y="1776048"/>
            <a:ext cx="2931736" cy="3022196"/>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If this appears after selecting “Manage Expenditure Reports”, your agency has not yet created an expenditure </a:t>
            </a:r>
            <a:r>
              <a:rPr lang="en-US" dirty="0"/>
              <a:t>r</a:t>
            </a:r>
            <a:r>
              <a:rPr lang="en-US" dirty="0" smtClean="0"/>
              <a:t>eport. You must go back to the “Reporting” dashboard and select “Create Expenditure Report”.</a:t>
            </a:r>
            <a:endParaRPr lang="en-US" dirty="0"/>
          </a:p>
        </p:txBody>
      </p:sp>
    </p:spTree>
    <p:extLst>
      <p:ext uri="{BB962C8B-B14F-4D97-AF65-F5344CB8AC3E}">
        <p14:creationId xmlns:p14="http://schemas.microsoft.com/office/powerpoint/2010/main" val="3340974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65" y="95063"/>
            <a:ext cx="8416332" cy="1192369"/>
          </a:xfrm>
        </p:spPr>
        <p:txBody>
          <a:bodyPr>
            <a:normAutofit fontScale="90000"/>
          </a:bodyPr>
          <a:lstStyle/>
          <a:p>
            <a:r>
              <a:rPr lang="en-US" dirty="0" smtClean="0"/>
              <a:t>New Expenditure Report – </a:t>
            </a:r>
            <a:br>
              <a:rPr lang="en-US" dirty="0" smtClean="0"/>
            </a:br>
            <a:r>
              <a:rPr lang="en-US" dirty="0" smtClean="0"/>
              <a:t>Intake Information</a:t>
            </a:r>
            <a:endParaRPr lang="en-US" dirty="0"/>
          </a:p>
        </p:txBody>
      </p:sp>
      <p:pic>
        <p:nvPicPr>
          <p:cNvPr id="5" name="Content Placeholder 4"/>
          <p:cNvPicPr>
            <a:picLocks noGrp="1" noChangeAspect="1"/>
          </p:cNvPicPr>
          <p:nvPr>
            <p:ph idx="1"/>
          </p:nvPr>
        </p:nvPicPr>
        <p:blipFill>
          <a:blip r:embed="rId2"/>
          <a:stretch>
            <a:fillRect/>
          </a:stretch>
        </p:blipFill>
        <p:spPr>
          <a:xfrm>
            <a:off x="112337" y="1508289"/>
            <a:ext cx="7806178" cy="5137608"/>
          </a:xfrm>
          <a:prstGeom prst="rect">
            <a:avLst/>
          </a:prstGeom>
          <a:ln w="19050">
            <a:solidFill>
              <a:schemeClr val="tx1"/>
            </a:solidFill>
          </a:ln>
        </p:spPr>
      </p:pic>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19</a:t>
            </a:fld>
            <a:endParaRPr lang="en-US" dirty="0">
              <a:solidFill>
                <a:prstClr val="black">
                  <a:tint val="75000"/>
                </a:prstClr>
              </a:solidFill>
            </a:endParaRPr>
          </a:p>
        </p:txBody>
      </p:sp>
      <p:sp>
        <p:nvSpPr>
          <p:cNvPr id="6" name="Rectangle 5"/>
          <p:cNvSpPr/>
          <p:nvPr/>
        </p:nvSpPr>
        <p:spPr>
          <a:xfrm>
            <a:off x="8299515" y="2215298"/>
            <a:ext cx="3365369" cy="300715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The “New Expenditure Report” is where you will update your agency contact information, enter the 2017-18 </a:t>
            </a:r>
            <a:r>
              <a:rPr lang="en-US" dirty="0"/>
              <a:t>A</a:t>
            </a:r>
            <a:r>
              <a:rPr lang="en-US" dirty="0" smtClean="0"/>
              <a:t>pportionment detail, 2017-18 Expenditure detail, Average PCI (optional), Upload Documents (optional), and the Summary of FY RMRA Activity and Project Priority Changes. </a:t>
            </a:r>
            <a:endParaRPr lang="en-US" dirty="0"/>
          </a:p>
        </p:txBody>
      </p:sp>
    </p:spTree>
    <p:extLst>
      <p:ext uri="{BB962C8B-B14F-4D97-AF65-F5344CB8AC3E}">
        <p14:creationId xmlns:p14="http://schemas.microsoft.com/office/powerpoint/2010/main" val="368619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277848" y="2343209"/>
            <a:ext cx="5611681" cy="3404164"/>
          </a:xfrm>
        </p:spPr>
        <p:txBody>
          <a:bodyPr>
            <a:noAutofit/>
          </a:bodyPr>
          <a:lstStyle/>
          <a:p>
            <a:pPr lvl="0"/>
            <a:r>
              <a:rPr lang="en-US" sz="3200" b="0" dirty="0">
                <a:solidFill>
                  <a:prstClr val="black"/>
                </a:solidFill>
              </a:rPr>
              <a:t>Background</a:t>
            </a:r>
          </a:p>
          <a:p>
            <a:r>
              <a:rPr lang="en-US" sz="3200" b="0" dirty="0" smtClean="0">
                <a:solidFill>
                  <a:prstClr val="black"/>
                </a:solidFill>
              </a:rPr>
              <a:t>Annual </a:t>
            </a:r>
            <a:r>
              <a:rPr lang="en-US" sz="3200" b="0" dirty="0">
                <a:solidFill>
                  <a:prstClr val="black"/>
                </a:solidFill>
              </a:rPr>
              <a:t>Project Expenditure Reporting </a:t>
            </a:r>
            <a:r>
              <a:rPr lang="en-US" sz="3200" b="0" dirty="0" smtClean="0">
                <a:solidFill>
                  <a:prstClr val="black"/>
                </a:solidFill>
              </a:rPr>
              <a:t>Deadline</a:t>
            </a:r>
          </a:p>
          <a:p>
            <a:pPr lvl="0"/>
            <a:r>
              <a:rPr lang="en-US" sz="3200" b="0" dirty="0" smtClean="0">
                <a:solidFill>
                  <a:prstClr val="black"/>
                </a:solidFill>
              </a:rPr>
              <a:t>Reporting Criteria</a:t>
            </a:r>
            <a:endParaRPr lang="en-US" sz="3200" b="0" dirty="0">
              <a:solidFill>
                <a:prstClr val="black"/>
              </a:solidFill>
            </a:endParaRPr>
          </a:p>
        </p:txBody>
      </p:sp>
      <p:sp>
        <p:nvSpPr>
          <p:cNvPr id="9" name="Content Placeholder 8"/>
          <p:cNvSpPr>
            <a:spLocks noGrp="1"/>
          </p:cNvSpPr>
          <p:nvPr>
            <p:ph sz="quarter" idx="4"/>
          </p:nvPr>
        </p:nvSpPr>
        <p:spPr>
          <a:xfrm>
            <a:off x="6209907" y="2343209"/>
            <a:ext cx="5748556" cy="3404164"/>
          </a:xfrm>
        </p:spPr>
        <p:txBody>
          <a:bodyPr>
            <a:normAutofit/>
          </a:bodyPr>
          <a:lstStyle/>
          <a:p>
            <a:r>
              <a:rPr lang="en-US" sz="3200" b="0" dirty="0" smtClean="0">
                <a:solidFill>
                  <a:prstClr val="black"/>
                </a:solidFill>
              </a:rPr>
              <a:t>Troubleshooting</a:t>
            </a:r>
            <a:endParaRPr lang="en-US" sz="3200" b="0" dirty="0">
              <a:solidFill>
                <a:prstClr val="black"/>
              </a:solidFill>
            </a:endParaRPr>
          </a:p>
          <a:p>
            <a:pPr lvl="0"/>
            <a:r>
              <a:rPr lang="en-US" sz="3200" b="0" dirty="0" smtClean="0">
                <a:solidFill>
                  <a:prstClr val="black"/>
                </a:solidFill>
              </a:rPr>
              <a:t>Q &amp; A</a:t>
            </a:r>
            <a:endParaRPr lang="en-US" sz="3200" b="0" dirty="0">
              <a:solidFill>
                <a:prstClr val="black"/>
              </a:solidFill>
            </a:endParaRPr>
          </a:p>
          <a:p>
            <a:pPr lvl="0"/>
            <a:r>
              <a:rPr lang="en-US" sz="3200" b="0" dirty="0">
                <a:solidFill>
                  <a:prstClr val="black"/>
                </a:solidFill>
              </a:rPr>
              <a:t>Additional </a:t>
            </a:r>
            <a:r>
              <a:rPr lang="en-US" sz="3200" b="0" dirty="0" smtClean="0">
                <a:solidFill>
                  <a:prstClr val="black"/>
                </a:solidFill>
              </a:rPr>
              <a:t>Resources</a:t>
            </a:r>
          </a:p>
          <a:p>
            <a:pPr lvl="0"/>
            <a:endParaRPr lang="en-US" sz="3200" b="0" dirty="0">
              <a:solidFill>
                <a:prstClr val="black"/>
              </a:solidFill>
            </a:endParaRPr>
          </a:p>
          <a:p>
            <a:endParaRPr lang="en-US" sz="3600"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2</a:t>
            </a:fld>
            <a:endParaRPr lang="en-US" dirty="0">
              <a:solidFill>
                <a:prstClr val="black">
                  <a:tint val="75000"/>
                </a:prstClr>
              </a:solidFill>
            </a:endParaRPr>
          </a:p>
        </p:txBody>
      </p:sp>
      <p:sp>
        <p:nvSpPr>
          <p:cNvPr id="10" name="Title 1"/>
          <p:cNvSpPr>
            <a:spLocks noGrp="1"/>
          </p:cNvSpPr>
          <p:nvPr>
            <p:ph type="title"/>
          </p:nvPr>
        </p:nvSpPr>
        <p:spPr>
          <a:xfrm>
            <a:off x="835117" y="0"/>
            <a:ext cx="8396171" cy="1325563"/>
          </a:xfrm>
        </p:spPr>
        <p:txBody>
          <a:bodyPr/>
          <a:lstStyle/>
          <a:p>
            <a:r>
              <a:rPr lang="en-US" dirty="0" smtClean="0"/>
              <a:t>Webinar Objectives</a:t>
            </a:r>
            <a:endParaRPr lang="en-US" dirty="0"/>
          </a:p>
        </p:txBody>
      </p:sp>
    </p:spTree>
    <p:extLst>
      <p:ext uri="{BB962C8B-B14F-4D97-AF65-F5344CB8AC3E}">
        <p14:creationId xmlns:p14="http://schemas.microsoft.com/office/powerpoint/2010/main" val="2584892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66687" y="1968553"/>
            <a:ext cx="11630025" cy="1609725"/>
          </a:xfrm>
          <a:prstGeom prst="rect">
            <a:avLst/>
          </a:prstGeom>
        </p:spPr>
      </p:pic>
      <p:sp>
        <p:nvSpPr>
          <p:cNvPr id="2" name="Title 1"/>
          <p:cNvSpPr>
            <a:spLocks noGrp="1"/>
          </p:cNvSpPr>
          <p:nvPr>
            <p:ph type="title"/>
          </p:nvPr>
        </p:nvSpPr>
        <p:spPr>
          <a:xfrm>
            <a:off x="428133" y="91730"/>
            <a:ext cx="8416332" cy="1192369"/>
          </a:xfrm>
        </p:spPr>
        <p:txBody>
          <a:bodyPr>
            <a:normAutofit fontScale="90000"/>
          </a:bodyPr>
          <a:lstStyle/>
          <a:p>
            <a:r>
              <a:rPr lang="en-US" dirty="0" smtClean="0"/>
              <a:t>Does The Amount Need To Be Exact For The Apportionments?</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91D3681C-CD11-4DB3-B1B7-DA7313BDCF17}"/>
              </a:ext>
            </a:extLst>
          </p:cNvPr>
          <p:cNvSpPr/>
          <p:nvPr/>
        </p:nvSpPr>
        <p:spPr>
          <a:xfrm>
            <a:off x="9117623" y="3818132"/>
            <a:ext cx="2457200" cy="1843397"/>
          </a:xfrm>
          <a:prstGeom prst="rect">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This field </a:t>
            </a:r>
            <a:r>
              <a:rPr lang="en-US" dirty="0">
                <a:solidFill>
                  <a:schemeClr val="tx1"/>
                </a:solidFill>
              </a:rPr>
              <a:t>will be automatically calculated  based on the amounts entered into the “FY RMRA Apportionments Received</a:t>
            </a:r>
            <a:r>
              <a:rPr lang="en-US" dirty="0" smtClean="0">
                <a:solidFill>
                  <a:schemeClr val="tx1"/>
                </a:solidFill>
              </a:rPr>
              <a:t>”.</a:t>
            </a:r>
            <a:endParaRPr lang="en-US" dirty="0">
              <a:solidFill>
                <a:schemeClr val="tx1"/>
              </a:solidFill>
            </a:endParaRPr>
          </a:p>
        </p:txBody>
      </p:sp>
      <p:cxnSp>
        <p:nvCxnSpPr>
          <p:cNvPr id="27" name="Straight Arrow Connector 26">
            <a:extLst>
              <a:ext uri="{FF2B5EF4-FFF2-40B4-BE49-F238E27FC236}">
                <a16:creationId xmlns:a16="http://schemas.microsoft.com/office/drawing/2014/main" xmlns="" id="{4735A1DC-8FF5-ED42-97C3-5F244F36E034}"/>
              </a:ext>
            </a:extLst>
          </p:cNvPr>
          <p:cNvCxnSpPr>
            <a:cxnSpLocks/>
          </p:cNvCxnSpPr>
          <p:nvPr/>
        </p:nvCxnSpPr>
        <p:spPr>
          <a:xfrm flipH="1" flipV="1">
            <a:off x="10619626" y="3435687"/>
            <a:ext cx="344382" cy="379250"/>
          </a:xfrm>
          <a:prstGeom prst="straightConnector1">
            <a:avLst/>
          </a:prstGeom>
          <a:ln w="28575">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71181" y="3204855"/>
            <a:ext cx="2938107" cy="230832"/>
          </a:xfrm>
          <a:prstGeom prst="rect">
            <a:avLst/>
          </a:prstGeom>
        </p:spPr>
        <p:txBody>
          <a:bodyPr wrap="square">
            <a:spAutoFit/>
          </a:bodyPr>
          <a:lstStyle/>
          <a:p>
            <a:r>
              <a:rPr lang="en-US" sz="900" dirty="0">
                <a:hlinkClick r:id="rId4"/>
              </a:rPr>
              <a:t>http://www.californiacityfinance.com/#</a:t>
            </a:r>
            <a:r>
              <a:rPr lang="en-US" sz="900" dirty="0" smtClean="0">
                <a:hlinkClick r:id="rId4"/>
              </a:rPr>
              <a:t>TRANSPORTATION</a:t>
            </a:r>
            <a:r>
              <a:rPr lang="en-US" sz="900" dirty="0" smtClean="0"/>
              <a:t> </a:t>
            </a:r>
            <a:endParaRPr lang="en-US" sz="900" dirty="0"/>
          </a:p>
        </p:txBody>
      </p:sp>
      <p:sp>
        <p:nvSpPr>
          <p:cNvPr id="16" name="Left Brace 15"/>
          <p:cNvSpPr/>
          <p:nvPr/>
        </p:nvSpPr>
        <p:spPr>
          <a:xfrm rot="16200000">
            <a:off x="5970103" y="1996676"/>
            <a:ext cx="785316" cy="3663340"/>
          </a:xfrm>
          <a:prstGeom prst="leftBrace">
            <a:avLst>
              <a:gd name="adj1" fmla="val 8333"/>
              <a:gd name="adj2" fmla="val 4605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ectangle 18"/>
          <p:cNvSpPr/>
          <p:nvPr/>
        </p:nvSpPr>
        <p:spPr>
          <a:xfrm>
            <a:off x="3842238" y="2274133"/>
            <a:ext cx="5275385" cy="11615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8133" y="4336707"/>
            <a:ext cx="8517903" cy="13248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*If the individual totals and/or combined total for January – June and July – August </a:t>
            </a:r>
            <a:r>
              <a:rPr lang="en-US" b="1" u="sng" dirty="0" smtClean="0">
                <a:solidFill>
                  <a:schemeClr val="tx1"/>
                </a:solidFill>
              </a:rPr>
              <a:t>do not match</a:t>
            </a:r>
            <a:r>
              <a:rPr lang="en-US" dirty="0" smtClean="0">
                <a:solidFill>
                  <a:schemeClr val="tx1"/>
                </a:solidFill>
              </a:rPr>
              <a:t> what was recorded by the SCO, Program Staff will </a:t>
            </a:r>
            <a:r>
              <a:rPr lang="en-US" b="1" u="sng" dirty="0" smtClean="0">
                <a:solidFill>
                  <a:schemeClr val="tx1"/>
                </a:solidFill>
              </a:rPr>
              <a:t>send back</a:t>
            </a:r>
            <a:r>
              <a:rPr lang="en-US" dirty="0" smtClean="0">
                <a:solidFill>
                  <a:schemeClr val="tx1"/>
                </a:solidFill>
              </a:rPr>
              <a:t> for you to correct. </a:t>
            </a:r>
          </a:p>
          <a:p>
            <a:pPr algn="ctr"/>
            <a:endParaRPr lang="en-US" dirty="0" smtClean="0">
              <a:solidFill>
                <a:schemeClr val="tx1"/>
              </a:solidFill>
            </a:endParaRPr>
          </a:p>
        </p:txBody>
      </p:sp>
      <p:sp>
        <p:nvSpPr>
          <p:cNvPr id="32" name="Rectangle 31"/>
          <p:cNvSpPr/>
          <p:nvPr/>
        </p:nvSpPr>
        <p:spPr>
          <a:xfrm>
            <a:off x="9176116" y="2274134"/>
            <a:ext cx="2535238" cy="116155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4200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02"/>
          <a:stretch/>
        </p:blipFill>
        <p:spPr>
          <a:xfrm>
            <a:off x="246168" y="3148263"/>
            <a:ext cx="11619206" cy="2061917"/>
          </a:xfrm>
          <a:prstGeom prst="rect">
            <a:avLst/>
          </a:prstGeom>
        </p:spPr>
      </p:pic>
      <p:sp>
        <p:nvSpPr>
          <p:cNvPr id="2" name="Title 1"/>
          <p:cNvSpPr>
            <a:spLocks noGrp="1"/>
          </p:cNvSpPr>
          <p:nvPr>
            <p:ph type="title"/>
          </p:nvPr>
        </p:nvSpPr>
        <p:spPr>
          <a:xfrm>
            <a:off x="135167" y="9220"/>
            <a:ext cx="9327224" cy="1331407"/>
          </a:xfrm>
        </p:spPr>
        <p:txBody>
          <a:bodyPr>
            <a:noAutofit/>
          </a:bodyPr>
          <a:lstStyle/>
          <a:p>
            <a:r>
              <a:rPr lang="en-US" sz="3200" dirty="0" smtClean="0"/>
              <a:t>I Keep Getting An Error Notice That My Expended RMRA Doesn’t Match, but We Didn’t Spend Anything? </a:t>
            </a:r>
            <a:endParaRPr lang="en-US" sz="3200"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p:cNvSpPr/>
          <p:nvPr/>
        </p:nvSpPr>
        <p:spPr>
          <a:xfrm>
            <a:off x="1461155" y="5267558"/>
            <a:ext cx="8700940" cy="1174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sz="2800" b="1" dirty="0" smtClean="0">
                <a:solidFill>
                  <a:schemeClr val="tx1"/>
                </a:solidFill>
              </a:rPr>
              <a:t>*If not applicable, leave blank </a:t>
            </a:r>
            <a:r>
              <a:rPr lang="en-US" sz="2800" b="1" u="sng" dirty="0" smtClean="0">
                <a:solidFill>
                  <a:schemeClr val="tx1"/>
                </a:solidFill>
              </a:rPr>
              <a:t>do not</a:t>
            </a:r>
            <a:r>
              <a:rPr lang="en-US" sz="2800" b="1" dirty="0" smtClean="0">
                <a:solidFill>
                  <a:schemeClr val="tx1"/>
                </a:solidFill>
              </a:rPr>
              <a:t> enter a value of zero or the error notice above will appear. </a:t>
            </a:r>
          </a:p>
          <a:p>
            <a:pPr algn="ctr"/>
            <a:endParaRPr lang="en-US" sz="2800" b="1" dirty="0" smtClean="0">
              <a:solidFill>
                <a:schemeClr val="tx1"/>
              </a:solidFill>
            </a:endParaRPr>
          </a:p>
        </p:txBody>
      </p:sp>
      <p:cxnSp>
        <p:nvCxnSpPr>
          <p:cNvPr id="16" name="Straight Arrow Connector 15"/>
          <p:cNvCxnSpPr/>
          <p:nvPr/>
        </p:nvCxnSpPr>
        <p:spPr>
          <a:xfrm flipV="1">
            <a:off x="7265820" y="4610899"/>
            <a:ext cx="5885" cy="63407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srcRect t="12038"/>
          <a:stretch/>
        </p:blipFill>
        <p:spPr>
          <a:xfrm>
            <a:off x="283876" y="1327329"/>
            <a:ext cx="9029806" cy="2045603"/>
          </a:xfrm>
          <a:prstGeom prst="rect">
            <a:avLst/>
          </a:prstGeom>
        </p:spPr>
      </p:pic>
      <p:sp>
        <p:nvSpPr>
          <p:cNvPr id="10" name="TextBox 9"/>
          <p:cNvSpPr txBox="1"/>
          <p:nvPr/>
        </p:nvSpPr>
        <p:spPr>
          <a:xfrm>
            <a:off x="7673419" y="4241567"/>
            <a:ext cx="650449" cy="369332"/>
          </a:xfrm>
          <a:prstGeom prst="rect">
            <a:avLst/>
          </a:prstGeom>
          <a:noFill/>
        </p:spPr>
        <p:txBody>
          <a:bodyPr wrap="square" rtlCol="0">
            <a:spAutoFit/>
          </a:bodyPr>
          <a:lstStyle/>
          <a:p>
            <a:r>
              <a:rPr lang="en-US" dirty="0" smtClean="0"/>
              <a:t>0.00</a:t>
            </a:r>
            <a:endParaRPr lang="en-US" dirty="0"/>
          </a:p>
        </p:txBody>
      </p:sp>
      <p:cxnSp>
        <p:nvCxnSpPr>
          <p:cNvPr id="13" name="Straight Connector 12"/>
          <p:cNvCxnSpPr/>
          <p:nvPr/>
        </p:nvCxnSpPr>
        <p:spPr>
          <a:xfrm>
            <a:off x="3667027" y="3115291"/>
            <a:ext cx="2922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11625" y="3090885"/>
            <a:ext cx="711723" cy="115068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554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3914" y="1914524"/>
            <a:ext cx="11072637" cy="3375933"/>
          </a:xfrm>
          <a:prstGeom prst="rect">
            <a:avLst/>
          </a:prstGeom>
          <a:ln w="19050">
            <a:solidFill>
              <a:schemeClr val="tx1"/>
            </a:solidFill>
          </a:ln>
        </p:spPr>
      </p:pic>
      <p:sp>
        <p:nvSpPr>
          <p:cNvPr id="2" name="Title 1"/>
          <p:cNvSpPr>
            <a:spLocks noGrp="1"/>
          </p:cNvSpPr>
          <p:nvPr>
            <p:ph type="title"/>
          </p:nvPr>
        </p:nvSpPr>
        <p:spPr>
          <a:xfrm>
            <a:off x="293914" y="76210"/>
            <a:ext cx="8416332" cy="1192369"/>
          </a:xfrm>
        </p:spPr>
        <p:txBody>
          <a:bodyPr>
            <a:normAutofit fontScale="90000"/>
          </a:bodyPr>
          <a:lstStyle/>
          <a:p>
            <a:r>
              <a:rPr lang="en-US" dirty="0" smtClean="0"/>
              <a:t>Automated Expenditure Error Notice – Based on Apportionment</a:t>
            </a:r>
            <a:endParaRPr lang="en-US" dirty="0"/>
          </a:p>
        </p:txBody>
      </p:sp>
      <p:sp>
        <p:nvSpPr>
          <p:cNvPr id="3" name="Slide Number Placeholder 2"/>
          <p:cNvSpPr>
            <a:spLocks noGrp="1"/>
          </p:cNvSpPr>
          <p:nvPr>
            <p:ph type="sldNum" sz="quarter" idx="12"/>
          </p:nvPr>
        </p:nvSpPr>
        <p:spPr/>
        <p:txBody>
          <a:bodyPr/>
          <a:lstStyle/>
          <a:p>
            <a:fld id="{EABB78A3-3326-4A8F-943A-61F07D5EC68A}" type="slidenum">
              <a:rPr lang="en-US" smtClean="0">
                <a:solidFill>
                  <a:prstClr val="black">
                    <a:tint val="75000"/>
                  </a:prstClr>
                </a:solidFill>
              </a:rPr>
              <a:pPr/>
              <a:t>22</a:t>
            </a:fld>
            <a:endParaRPr lang="en-US" dirty="0">
              <a:solidFill>
                <a:prstClr val="black">
                  <a:tint val="75000"/>
                </a:prstClr>
              </a:solidFill>
            </a:endParaRPr>
          </a:p>
        </p:txBody>
      </p:sp>
      <p:sp>
        <p:nvSpPr>
          <p:cNvPr id="5" name="Rectangle 4"/>
          <p:cNvSpPr/>
          <p:nvPr/>
        </p:nvSpPr>
        <p:spPr>
          <a:xfrm>
            <a:off x="424845" y="5272384"/>
            <a:ext cx="11295300" cy="11434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The reporting tool was built with automated verification measures to ensure accurate information is </a:t>
            </a:r>
          </a:p>
          <a:p>
            <a:pPr algn="ctr"/>
            <a:r>
              <a:rPr lang="en-US" sz="2000" dirty="0" smtClean="0"/>
              <a:t>entered into the system to in an effort to reduce user error. If a date outside of the allowable reporting period or dollar figure that does not equal the “New Expenditure Report” form intake data, error notices will generate and block you from submitting. </a:t>
            </a:r>
            <a:endParaRPr lang="en-US" sz="2000" dirty="0"/>
          </a:p>
        </p:txBody>
      </p:sp>
      <p:cxnSp>
        <p:nvCxnSpPr>
          <p:cNvPr id="8" name="Straight Arrow Connector 7"/>
          <p:cNvCxnSpPr/>
          <p:nvPr/>
        </p:nvCxnSpPr>
        <p:spPr>
          <a:xfrm flipH="1" flipV="1">
            <a:off x="3641273" y="4784273"/>
            <a:ext cx="144146" cy="48811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09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21" b="921"/>
          <a:stretch/>
        </p:blipFill>
        <p:spPr>
          <a:xfrm>
            <a:off x="67040" y="1686177"/>
            <a:ext cx="11744325" cy="3819525"/>
          </a:xfrm>
          <a:prstGeom prst="rect">
            <a:avLst/>
          </a:prstGeom>
          <a:ln>
            <a:noFill/>
          </a:ln>
        </p:spPr>
      </p:pic>
      <p:sp>
        <p:nvSpPr>
          <p:cNvPr id="2" name="Title 1"/>
          <p:cNvSpPr>
            <a:spLocks noGrp="1"/>
          </p:cNvSpPr>
          <p:nvPr>
            <p:ph type="title"/>
          </p:nvPr>
        </p:nvSpPr>
        <p:spPr>
          <a:xfrm>
            <a:off x="250409" y="15329"/>
            <a:ext cx="8416332" cy="1192369"/>
          </a:xfrm>
        </p:spPr>
        <p:txBody>
          <a:bodyPr>
            <a:normAutofit fontScale="90000"/>
          </a:bodyPr>
          <a:lstStyle/>
          <a:p>
            <a:r>
              <a:rPr lang="en-US" dirty="0" smtClean="0"/>
              <a:t>Why Do I Need To Provide A Summary, What Is It For? </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16564" y="4531132"/>
            <a:ext cx="580076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xmlns="" id="{76A397D8-7098-5640-A4E7-CEC378716F30}"/>
              </a:ext>
            </a:extLst>
          </p:cNvPr>
          <p:cNvSpPr txBox="1"/>
          <p:nvPr/>
        </p:nvSpPr>
        <p:spPr>
          <a:xfrm>
            <a:off x="211346" y="5192657"/>
            <a:ext cx="4110575" cy="1323439"/>
          </a:xfrm>
          <a:prstGeom prst="rect">
            <a:avLst/>
          </a:prstGeom>
          <a:solidFill>
            <a:schemeClr val="bg1"/>
          </a:solidFill>
          <a:ln w="28575">
            <a:solidFill>
              <a:schemeClr val="accent4"/>
            </a:solidFill>
          </a:ln>
        </p:spPr>
        <p:txBody>
          <a:bodyPr wrap="square" rtlCol="0">
            <a:spAutoFit/>
          </a:bodyPr>
          <a:lstStyle/>
          <a:p>
            <a:r>
              <a:rPr lang="en-US" sz="1600" dirty="0" smtClean="0"/>
              <a:t>Once </a:t>
            </a:r>
            <a:r>
              <a:rPr lang="en-US" sz="1600" dirty="0"/>
              <a:t>you have completed all required fields and you have ensured all amounts have correctly populated, select “Save and Continue</a:t>
            </a:r>
            <a:r>
              <a:rPr lang="en-US" sz="1600" dirty="0" smtClean="0"/>
              <a:t>”. The user will then be directed to the “Project Reporting” page. </a:t>
            </a:r>
            <a:endParaRPr lang="en-US" sz="1600" dirty="0"/>
          </a:p>
        </p:txBody>
      </p:sp>
      <p:cxnSp>
        <p:nvCxnSpPr>
          <p:cNvPr id="31" name="Straight Arrow Connector 30">
            <a:extLst>
              <a:ext uri="{FF2B5EF4-FFF2-40B4-BE49-F238E27FC236}">
                <a16:creationId xmlns:a16="http://schemas.microsoft.com/office/drawing/2014/main" xmlns="" id="{7A9C59F3-CB89-EC47-8963-6187CAD689C9}"/>
              </a:ext>
            </a:extLst>
          </p:cNvPr>
          <p:cNvCxnSpPr>
            <a:cxnSpLocks/>
          </p:cNvCxnSpPr>
          <p:nvPr/>
        </p:nvCxnSpPr>
        <p:spPr>
          <a:xfrm flipV="1">
            <a:off x="4321921" y="5314657"/>
            <a:ext cx="896815" cy="191045"/>
          </a:xfrm>
          <a:prstGeom prst="straightConnector1">
            <a:avLst/>
          </a:prstGeom>
          <a:ln w="190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179672" y="5081946"/>
            <a:ext cx="1519062" cy="47458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60373" y="3465631"/>
            <a:ext cx="11557660" cy="1342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369277" y="4110620"/>
            <a:ext cx="11139854" cy="646331"/>
          </a:xfrm>
          <a:prstGeom prst="rect">
            <a:avLst/>
          </a:prstGeom>
          <a:noFill/>
        </p:spPr>
        <p:txBody>
          <a:bodyPr wrap="square" rtlCol="0">
            <a:spAutoFit/>
          </a:bodyPr>
          <a:lstStyle/>
          <a:p>
            <a:r>
              <a:rPr lang="en-US" dirty="0" smtClean="0"/>
              <a:t>This area provides an opportunity to explain or provide insight into your activity within the Fiscal Year. </a:t>
            </a:r>
          </a:p>
          <a:p>
            <a:r>
              <a:rPr lang="en-US" dirty="0" smtClean="0"/>
              <a:t>If any changes to the “Proposed Project Lists” have occurred those changes should also be summarized here. </a:t>
            </a:r>
            <a:endParaRPr lang="en-US" dirty="0"/>
          </a:p>
        </p:txBody>
      </p:sp>
    </p:spTree>
    <p:extLst>
      <p:ext uri="{BB962C8B-B14F-4D97-AF65-F5344CB8AC3E}">
        <p14:creationId xmlns:p14="http://schemas.microsoft.com/office/powerpoint/2010/main" val="1558908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43" y="113917"/>
            <a:ext cx="9028289" cy="1192369"/>
          </a:xfrm>
        </p:spPr>
        <p:txBody>
          <a:bodyPr>
            <a:normAutofit fontScale="90000"/>
          </a:bodyPr>
          <a:lstStyle/>
          <a:p>
            <a:r>
              <a:rPr lang="en-US" dirty="0" smtClean="0"/>
              <a:t>Project Reporting – After Successfully Creating your Expenditure Report</a:t>
            </a:r>
            <a:endParaRPr lang="en-US" dirty="0"/>
          </a:p>
        </p:txBody>
      </p:sp>
      <p:pic>
        <p:nvPicPr>
          <p:cNvPr id="5" name="Content Placeholder 4"/>
          <p:cNvPicPr>
            <a:picLocks noGrp="1" noChangeAspect="1"/>
          </p:cNvPicPr>
          <p:nvPr>
            <p:ph idx="1"/>
          </p:nvPr>
        </p:nvPicPr>
        <p:blipFill>
          <a:blip r:embed="rId2"/>
          <a:stretch>
            <a:fillRect/>
          </a:stretch>
        </p:blipFill>
        <p:spPr>
          <a:xfrm>
            <a:off x="375401" y="1624554"/>
            <a:ext cx="8583961" cy="4793342"/>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24</a:t>
            </a:fld>
            <a:endParaRPr lang="en-US">
              <a:solidFill>
                <a:prstClr val="black">
                  <a:tint val="75000"/>
                </a:prstClr>
              </a:solidFill>
            </a:endParaRPr>
          </a:p>
        </p:txBody>
      </p:sp>
      <p:sp>
        <p:nvSpPr>
          <p:cNvPr id="6" name="Rectangle 5"/>
          <p:cNvSpPr/>
          <p:nvPr/>
        </p:nvSpPr>
        <p:spPr>
          <a:xfrm>
            <a:off x="1767254" y="1776047"/>
            <a:ext cx="342900" cy="272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254532" y="1912327"/>
            <a:ext cx="2808514" cy="39785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sz="1600" dirty="0" smtClean="0">
                <a:solidFill>
                  <a:schemeClr val="tx1"/>
                </a:solidFill>
              </a:rPr>
              <a:t>“Project Reporting” is a project list replica of what was submitted to the Commission for Fiscal Year 2017-18 Program Funding Eligibility. </a:t>
            </a:r>
          </a:p>
          <a:p>
            <a:pPr algn="ctr"/>
            <a:endParaRPr lang="en-US" sz="1600" dirty="0" smtClean="0">
              <a:solidFill>
                <a:schemeClr val="tx1"/>
              </a:solidFill>
            </a:endParaRPr>
          </a:p>
          <a:p>
            <a:pPr algn="ctr"/>
            <a:r>
              <a:rPr lang="en-US" sz="1600" dirty="0" smtClean="0">
                <a:solidFill>
                  <a:schemeClr val="tx1"/>
                </a:solidFill>
              </a:rPr>
              <a:t>Each Project on your Proposed Project List must be accounted for prior to submitting the report. The system will not allow a user to submit until </a:t>
            </a:r>
            <a:r>
              <a:rPr lang="en-US" sz="1600" b="1" u="sng" dirty="0" smtClean="0">
                <a:solidFill>
                  <a:schemeClr val="tx1"/>
                </a:solidFill>
              </a:rPr>
              <a:t>all projects</a:t>
            </a:r>
            <a:r>
              <a:rPr lang="en-US" sz="1600" dirty="0" smtClean="0">
                <a:solidFill>
                  <a:schemeClr val="tx1"/>
                </a:solidFill>
              </a:rPr>
              <a:t> are accounted for and the required information is provided. </a:t>
            </a:r>
          </a:p>
          <a:p>
            <a:pPr algn="ctr"/>
            <a:endParaRPr lang="en-US" dirty="0">
              <a:solidFill>
                <a:schemeClr val="tx1"/>
              </a:solidFill>
            </a:endParaRPr>
          </a:p>
        </p:txBody>
      </p:sp>
    </p:spTree>
    <p:extLst>
      <p:ext uri="{BB962C8B-B14F-4D97-AF65-F5344CB8AC3E}">
        <p14:creationId xmlns:p14="http://schemas.microsoft.com/office/powerpoint/2010/main" val="4085201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250409" y="6046077"/>
            <a:ext cx="11158455" cy="490627"/>
          </a:xfrm>
          <a:prstGeom prst="rect">
            <a:avLst/>
          </a:prstGeom>
        </p:spPr>
      </p:pic>
      <p:pic>
        <p:nvPicPr>
          <p:cNvPr id="44" name="Picture 43"/>
          <p:cNvPicPr>
            <a:picLocks noChangeAspect="1"/>
          </p:cNvPicPr>
          <p:nvPr/>
        </p:nvPicPr>
        <p:blipFill>
          <a:blip r:embed="rId4"/>
          <a:stretch>
            <a:fillRect/>
          </a:stretch>
        </p:blipFill>
        <p:spPr>
          <a:xfrm>
            <a:off x="361469" y="1946865"/>
            <a:ext cx="9205549" cy="4003127"/>
          </a:xfrm>
          <a:prstGeom prst="rect">
            <a:avLst/>
          </a:prstGeom>
          <a:ln>
            <a:solidFill>
              <a:schemeClr val="tx1"/>
            </a:solidFill>
          </a:ln>
        </p:spPr>
      </p:pic>
      <p:sp>
        <p:nvSpPr>
          <p:cNvPr id="2" name="Title 1"/>
          <p:cNvSpPr>
            <a:spLocks noGrp="1"/>
          </p:cNvSpPr>
          <p:nvPr>
            <p:ph type="title"/>
          </p:nvPr>
        </p:nvSpPr>
        <p:spPr>
          <a:xfrm>
            <a:off x="361469" y="43895"/>
            <a:ext cx="8416332" cy="1192369"/>
          </a:xfrm>
        </p:spPr>
        <p:txBody>
          <a:bodyPr>
            <a:normAutofit fontScale="90000"/>
          </a:bodyPr>
          <a:lstStyle/>
          <a:p>
            <a:r>
              <a:rPr lang="en-US" dirty="0"/>
              <a:t>Project </a:t>
            </a:r>
            <a:r>
              <a:rPr lang="en-US" dirty="0" smtClean="0"/>
              <a:t>Reporting Actions – </a:t>
            </a:r>
            <a:br>
              <a:rPr lang="en-US" dirty="0" smtClean="0"/>
            </a:br>
            <a:r>
              <a:rPr lang="en-US" dirty="0" smtClean="0"/>
              <a:t>What should I choose? </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43137" y="4010378"/>
            <a:ext cx="580076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5FF052BC-8DA4-9340-B31A-B4DAF5CC4729}"/>
              </a:ext>
            </a:extLst>
          </p:cNvPr>
          <p:cNvSpPr/>
          <p:nvPr/>
        </p:nvSpPr>
        <p:spPr>
          <a:xfrm>
            <a:off x="696339" y="1477920"/>
            <a:ext cx="8081462" cy="489339"/>
          </a:xfrm>
          <a:prstGeom prst="rect">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The user must select at least one project to initiate a reporting action. </a:t>
            </a:r>
          </a:p>
          <a:p>
            <a:pPr algn="ctr"/>
            <a:r>
              <a:rPr lang="en-US" sz="1600" dirty="0" smtClean="0">
                <a:solidFill>
                  <a:sysClr val="windowText" lastClr="000000"/>
                </a:solidFill>
              </a:rPr>
              <a:t>If only one project is selected, the following reporting actions are available. </a:t>
            </a:r>
            <a:endParaRPr lang="en-US" sz="1600" dirty="0">
              <a:solidFill>
                <a:sysClr val="windowText" lastClr="000000"/>
              </a:solidFill>
            </a:endParaRPr>
          </a:p>
        </p:txBody>
      </p:sp>
      <p:sp>
        <p:nvSpPr>
          <p:cNvPr id="14" name="Rectangle 13">
            <a:extLst>
              <a:ext uri="{FF2B5EF4-FFF2-40B4-BE49-F238E27FC236}">
                <a16:creationId xmlns:a16="http://schemas.microsoft.com/office/drawing/2014/main" xmlns="" id="{9347861A-5F8D-EF49-BEAC-B80F79118327}"/>
              </a:ext>
            </a:extLst>
          </p:cNvPr>
          <p:cNvSpPr/>
          <p:nvPr/>
        </p:nvSpPr>
        <p:spPr>
          <a:xfrm>
            <a:off x="4024380" y="3692439"/>
            <a:ext cx="3633343" cy="1786924"/>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If a project originally listed ended up being split into two or more projects for delivery, or you will/did expend RMRA funds in both the Pre-Construction and Construction phase, select that project and then select “</a:t>
            </a:r>
            <a:r>
              <a:rPr lang="en-US" sz="1600" dirty="0">
                <a:solidFill>
                  <a:sysClr val="windowText" lastClr="000000"/>
                </a:solidFill>
              </a:rPr>
              <a:t>Split </a:t>
            </a:r>
            <a:r>
              <a:rPr lang="en-US" sz="1600" dirty="0" smtClean="0">
                <a:solidFill>
                  <a:sysClr val="windowText" lastClr="000000"/>
                </a:solidFill>
              </a:rPr>
              <a:t>Project”</a:t>
            </a:r>
            <a:endParaRPr lang="en-US" sz="1600" dirty="0">
              <a:solidFill>
                <a:sysClr val="windowText" lastClr="000000"/>
              </a:solidFill>
            </a:endParaRPr>
          </a:p>
        </p:txBody>
      </p:sp>
      <p:cxnSp>
        <p:nvCxnSpPr>
          <p:cNvPr id="5" name="Straight Arrow Connector 4"/>
          <p:cNvCxnSpPr/>
          <p:nvPr/>
        </p:nvCxnSpPr>
        <p:spPr>
          <a:xfrm flipH="1">
            <a:off x="579829" y="1967259"/>
            <a:ext cx="116511" cy="626471"/>
          </a:xfrm>
          <a:prstGeom prst="straightConnector1">
            <a:avLst/>
          </a:prstGeom>
          <a:ln w="28575">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385800" y="2593730"/>
            <a:ext cx="9181218" cy="388107"/>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35308673-9788-3E4F-967F-7778AA26DD92}"/>
              </a:ext>
            </a:extLst>
          </p:cNvPr>
          <p:cNvSpPr/>
          <p:nvPr/>
        </p:nvSpPr>
        <p:spPr>
          <a:xfrm>
            <a:off x="521532" y="4782305"/>
            <a:ext cx="2282139" cy="623963"/>
          </a:xfrm>
          <a:prstGeom prst="rect">
            <a:avLst/>
          </a:prstGeom>
          <a:solidFill>
            <a:schemeClr val="bg1"/>
          </a:solidFill>
          <a:ln w="28575">
            <a:solidFill>
              <a:srgbClr val="019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Report Project As Originally Listed</a:t>
            </a:r>
            <a:endParaRPr lang="en-US" sz="1600" dirty="0">
              <a:solidFill>
                <a:sysClr val="windowText" lastClr="000000"/>
              </a:solidFill>
            </a:endParaRPr>
          </a:p>
        </p:txBody>
      </p:sp>
      <p:cxnSp>
        <p:nvCxnSpPr>
          <p:cNvPr id="9" name="Straight Arrow Connector 8"/>
          <p:cNvCxnSpPr/>
          <p:nvPr/>
        </p:nvCxnSpPr>
        <p:spPr>
          <a:xfrm>
            <a:off x="1276953" y="5406268"/>
            <a:ext cx="35789" cy="681675"/>
          </a:xfrm>
          <a:prstGeom prst="straightConnector1">
            <a:avLst/>
          </a:prstGeom>
          <a:ln w="28575">
            <a:solidFill>
              <a:srgbClr val="01946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741377" y="5479362"/>
            <a:ext cx="26377" cy="698940"/>
          </a:xfrm>
          <a:prstGeom prst="straightConnector1">
            <a:avLst/>
          </a:prstGeom>
          <a:ln w="28575">
            <a:solidFill>
              <a:srgbClr val="FFCF0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xmlns="" id="{DD4F0AF6-CC6A-F94D-9BAC-FECA3F7C7A50}"/>
              </a:ext>
            </a:extLst>
          </p:cNvPr>
          <p:cNvSpPr/>
          <p:nvPr/>
        </p:nvSpPr>
        <p:spPr>
          <a:xfrm>
            <a:off x="9158911" y="3165791"/>
            <a:ext cx="2833986" cy="119222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No Longer RMRA Funded projects will not be using RMRA funding to complete the project, or the project has been cancelled. </a:t>
            </a:r>
          </a:p>
        </p:txBody>
      </p:sp>
      <p:cxnSp>
        <p:nvCxnSpPr>
          <p:cNvPr id="38" name="Straight Arrow Connector 37"/>
          <p:cNvCxnSpPr/>
          <p:nvPr/>
        </p:nvCxnSpPr>
        <p:spPr>
          <a:xfrm flipH="1">
            <a:off x="8878432" y="4371205"/>
            <a:ext cx="1564300" cy="1733639"/>
          </a:xfrm>
          <a:prstGeom prst="straightConnector1">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7344612" y="6131276"/>
            <a:ext cx="1685088" cy="405428"/>
          </a:xfrm>
          <a:prstGeom prst="roundRect">
            <a:avLst/>
          </a:prstGeom>
          <a:solidFill>
            <a:srgbClr val="CC4D53"/>
          </a:solidFill>
          <a:ln w="28575">
            <a:solidFill>
              <a:schemeClr val="tx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5375687" y="6161255"/>
            <a:ext cx="1002792" cy="277316"/>
          </a:xfrm>
          <a:prstGeom prst="roundRect">
            <a:avLst/>
          </a:prstGeom>
          <a:solidFill>
            <a:srgbClr val="FFCF01"/>
          </a:solidFill>
          <a:ln w="28575">
            <a:solidFill>
              <a:srgbClr val="FFFF00"/>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976439" y="6112188"/>
            <a:ext cx="636815" cy="375449"/>
          </a:xfrm>
          <a:prstGeom prst="roundRect">
            <a:avLst/>
          </a:prstGeom>
          <a:solidFill>
            <a:srgbClr val="01946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5876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68" y="69862"/>
            <a:ext cx="8416332" cy="1192369"/>
          </a:xfrm>
        </p:spPr>
        <p:txBody>
          <a:bodyPr>
            <a:normAutofit/>
          </a:bodyPr>
          <a:lstStyle/>
          <a:p>
            <a:r>
              <a:rPr lang="en-US" dirty="0"/>
              <a:t>Project </a:t>
            </a:r>
            <a:r>
              <a:rPr lang="en-US" dirty="0" smtClean="0"/>
              <a:t>Reporting – Split Example</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50409" y="4546126"/>
            <a:ext cx="580076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CF5FC62D-182F-0C4D-90BB-04D411841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92" y="1543559"/>
            <a:ext cx="8638558" cy="5205109"/>
          </a:xfrm>
          <a:prstGeom prst="rect">
            <a:avLst/>
          </a:prstGeom>
        </p:spPr>
      </p:pic>
      <p:sp>
        <p:nvSpPr>
          <p:cNvPr id="23" name="Oval 22">
            <a:extLst>
              <a:ext uri="{FF2B5EF4-FFF2-40B4-BE49-F238E27FC236}">
                <a16:creationId xmlns:a16="http://schemas.microsoft.com/office/drawing/2014/main" xmlns="" id="{3A1065C3-472A-E340-865A-1D371AD90328}"/>
              </a:ext>
            </a:extLst>
          </p:cNvPr>
          <p:cNvSpPr/>
          <p:nvPr/>
        </p:nvSpPr>
        <p:spPr>
          <a:xfrm>
            <a:off x="4020991" y="6305933"/>
            <a:ext cx="1319514" cy="307295"/>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8A69A6A9-EAAE-E446-A7D2-5A48A9DF15C6}"/>
              </a:ext>
            </a:extLst>
          </p:cNvPr>
          <p:cNvSpPr/>
          <p:nvPr/>
        </p:nvSpPr>
        <p:spPr>
          <a:xfrm>
            <a:off x="729206" y="2533787"/>
            <a:ext cx="8270821" cy="33250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9492" y="2533786"/>
            <a:ext cx="175846" cy="200055"/>
          </a:xfrm>
          <a:prstGeom prst="rect">
            <a:avLst/>
          </a:prstGeom>
          <a:noFill/>
        </p:spPr>
        <p:txBody>
          <a:bodyPr wrap="square" rtlCol="0">
            <a:spAutoFit/>
          </a:bodyPr>
          <a:lstStyle/>
          <a:p>
            <a:r>
              <a:rPr lang="en-US" sz="700" dirty="0" smtClean="0"/>
              <a:t>X</a:t>
            </a:r>
            <a:endParaRPr lang="en-US" sz="700" dirty="0"/>
          </a:p>
        </p:txBody>
      </p:sp>
      <p:cxnSp>
        <p:nvCxnSpPr>
          <p:cNvPr id="8" name="Straight Arrow Connector 7"/>
          <p:cNvCxnSpPr/>
          <p:nvPr/>
        </p:nvCxnSpPr>
        <p:spPr>
          <a:xfrm flipH="1" flipV="1">
            <a:off x="4343575" y="5469280"/>
            <a:ext cx="8617" cy="845825"/>
          </a:xfrm>
          <a:prstGeom prst="straightConnector1">
            <a:avLst/>
          </a:prstGeom>
          <a:ln w="28575">
            <a:solidFill>
              <a:srgbClr val="FFCF0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45338" y="2700040"/>
            <a:ext cx="3790214" cy="3615065"/>
          </a:xfrm>
          <a:prstGeom prst="straightConnector1">
            <a:avLst/>
          </a:prstGeom>
          <a:ln w="28575">
            <a:solidFill>
              <a:srgbClr val="FFCF0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3431103" y="3743805"/>
            <a:ext cx="2867025" cy="1685925"/>
          </a:xfrm>
          <a:prstGeom prst="rect">
            <a:avLst/>
          </a:prstGeom>
          <a:ln w="28575">
            <a:solidFill>
              <a:srgbClr val="F2A43D"/>
            </a:solidFill>
          </a:ln>
        </p:spPr>
      </p:pic>
      <p:sp>
        <p:nvSpPr>
          <p:cNvPr id="6" name="Rectangle 5"/>
          <p:cNvSpPr/>
          <p:nvPr/>
        </p:nvSpPr>
        <p:spPr>
          <a:xfrm>
            <a:off x="9127132" y="2533786"/>
            <a:ext cx="2939681" cy="2935493"/>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If a project is selected to be “Split” a message will appear in the middle of the page asking the user how many projects the original project is to be split into. </a:t>
            </a:r>
            <a:endParaRPr lang="en-US" sz="2000" dirty="0"/>
          </a:p>
        </p:txBody>
      </p:sp>
    </p:spTree>
    <p:extLst>
      <p:ext uri="{BB962C8B-B14F-4D97-AF65-F5344CB8AC3E}">
        <p14:creationId xmlns:p14="http://schemas.microsoft.com/office/powerpoint/2010/main" val="2048205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a:stretch>
            <a:fillRect/>
          </a:stretch>
        </p:blipFill>
        <p:spPr>
          <a:xfrm>
            <a:off x="211015" y="5988783"/>
            <a:ext cx="10426982" cy="589698"/>
          </a:xfrm>
          <a:prstGeom prst="rect">
            <a:avLst/>
          </a:prstGeom>
        </p:spPr>
      </p:pic>
      <p:pic>
        <p:nvPicPr>
          <p:cNvPr id="51" name="Picture 50"/>
          <p:cNvPicPr>
            <a:picLocks noChangeAspect="1"/>
          </p:cNvPicPr>
          <p:nvPr/>
        </p:nvPicPr>
        <p:blipFill>
          <a:blip r:embed="rId4"/>
          <a:stretch>
            <a:fillRect/>
          </a:stretch>
        </p:blipFill>
        <p:spPr>
          <a:xfrm>
            <a:off x="114995" y="1725033"/>
            <a:ext cx="11848905" cy="4273720"/>
          </a:xfrm>
          <a:prstGeom prst="rect">
            <a:avLst/>
          </a:prstGeom>
        </p:spPr>
      </p:pic>
      <p:sp>
        <p:nvSpPr>
          <p:cNvPr id="2" name="Title 1"/>
          <p:cNvSpPr>
            <a:spLocks noGrp="1"/>
          </p:cNvSpPr>
          <p:nvPr>
            <p:ph type="title"/>
          </p:nvPr>
        </p:nvSpPr>
        <p:spPr>
          <a:xfrm>
            <a:off x="361469" y="43895"/>
            <a:ext cx="8416332" cy="1192369"/>
          </a:xfrm>
        </p:spPr>
        <p:txBody>
          <a:bodyPr>
            <a:normAutofit/>
          </a:bodyPr>
          <a:lstStyle/>
          <a:p>
            <a:r>
              <a:rPr lang="en-US" dirty="0" smtClean="0"/>
              <a:t>Consolidate/Group Projects</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5FF052BC-8DA4-9340-B31A-B4DAF5CC4729}"/>
              </a:ext>
            </a:extLst>
          </p:cNvPr>
          <p:cNvSpPr/>
          <p:nvPr/>
        </p:nvSpPr>
        <p:spPr>
          <a:xfrm>
            <a:off x="676898" y="1457634"/>
            <a:ext cx="4297692" cy="761906"/>
          </a:xfrm>
          <a:prstGeom prst="rect">
            <a:avLst/>
          </a:prstGeom>
          <a:solidFill>
            <a:schemeClr val="bg1"/>
          </a:solidFill>
          <a:ln w="28575">
            <a:solidFill>
              <a:srgbClr val="4B4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If multiple projects are selected only one reporting action will be accessible.</a:t>
            </a:r>
            <a:endParaRPr lang="en-US" sz="1600" dirty="0">
              <a:solidFill>
                <a:sysClr val="windowText" lastClr="000000"/>
              </a:solidFill>
            </a:endParaRPr>
          </a:p>
        </p:txBody>
      </p:sp>
      <p:cxnSp>
        <p:nvCxnSpPr>
          <p:cNvPr id="5" name="Straight Arrow Connector 4"/>
          <p:cNvCxnSpPr/>
          <p:nvPr/>
        </p:nvCxnSpPr>
        <p:spPr>
          <a:xfrm>
            <a:off x="211015" y="1725033"/>
            <a:ext cx="13470" cy="569759"/>
          </a:xfrm>
          <a:prstGeom prst="straightConnector1">
            <a:avLst/>
          </a:prstGeom>
          <a:ln w="28575">
            <a:solidFill>
              <a:srgbClr val="4B424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114995" y="2275277"/>
            <a:ext cx="11974929" cy="3200481"/>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p:cNvCxnSpPr/>
          <p:nvPr/>
        </p:nvCxnSpPr>
        <p:spPr>
          <a:xfrm>
            <a:off x="211015" y="1725033"/>
            <a:ext cx="465883" cy="22439"/>
          </a:xfrm>
          <a:prstGeom prst="line">
            <a:avLst/>
          </a:prstGeom>
          <a:ln w="28575">
            <a:solidFill>
              <a:srgbClr val="4B424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35512" y="1792013"/>
            <a:ext cx="5291400" cy="4185761"/>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900" dirty="0" smtClean="0"/>
              <a:t>Jurisdictions will want to consolidate those projects that may have been listed by each segment/location to be performed instead of grouped under one contract or annual maintenance effort by the jurisdiction. </a:t>
            </a:r>
          </a:p>
          <a:p>
            <a:endParaRPr lang="en-US" sz="1900" dirty="0"/>
          </a:p>
          <a:p>
            <a:r>
              <a:rPr lang="en-US" sz="1900" dirty="0" smtClean="0"/>
              <a:t>For example, if a jurisdiction reported 40 projects but 30 of the projects listed were to all be performed under one contract; those projects should be consolidated. </a:t>
            </a:r>
          </a:p>
          <a:p>
            <a:endParaRPr lang="en-US" sz="1900" dirty="0" smtClean="0"/>
          </a:p>
          <a:p>
            <a:r>
              <a:rPr lang="en-US" sz="1900" dirty="0" smtClean="0"/>
              <a:t>All 30 of those projects would only have to be reported on one time, with information entered only once instead of 30 separate entries. </a:t>
            </a:r>
          </a:p>
        </p:txBody>
      </p:sp>
      <p:pic>
        <p:nvPicPr>
          <p:cNvPr id="14" name="Picture 13"/>
          <p:cNvPicPr>
            <a:picLocks noChangeAspect="1"/>
          </p:cNvPicPr>
          <p:nvPr/>
        </p:nvPicPr>
        <p:blipFill>
          <a:blip r:embed="rId3"/>
          <a:stretch>
            <a:fillRect/>
          </a:stretch>
        </p:blipFill>
        <p:spPr>
          <a:xfrm>
            <a:off x="211015" y="5998753"/>
            <a:ext cx="10426982" cy="589698"/>
          </a:xfrm>
          <a:prstGeom prst="rect">
            <a:avLst/>
          </a:prstGeom>
        </p:spPr>
      </p:pic>
      <p:sp>
        <p:nvSpPr>
          <p:cNvPr id="9" name="Oval 8"/>
          <p:cNvSpPr/>
          <p:nvPr/>
        </p:nvSpPr>
        <p:spPr>
          <a:xfrm>
            <a:off x="2620652" y="5854045"/>
            <a:ext cx="1621410" cy="93103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202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82" y="113917"/>
            <a:ext cx="9084850" cy="1192369"/>
          </a:xfrm>
        </p:spPr>
        <p:txBody>
          <a:bodyPr>
            <a:normAutofit fontScale="90000"/>
          </a:bodyPr>
          <a:lstStyle/>
          <a:p>
            <a:r>
              <a:rPr lang="en-US" dirty="0" smtClean="0"/>
              <a:t>I Was In The Create Reportable Project Page And Closed/Timed Out Before Saving! </a:t>
            </a: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28</a:t>
            </a:fld>
            <a:endParaRPr lang="en-US" dirty="0">
              <a:solidFill>
                <a:prstClr val="black">
                  <a:tint val="75000"/>
                </a:prstClr>
              </a:solidFill>
            </a:endParaRPr>
          </a:p>
        </p:txBody>
      </p:sp>
      <p:sp>
        <p:nvSpPr>
          <p:cNvPr id="6" name="Rectangle 5"/>
          <p:cNvSpPr/>
          <p:nvPr/>
        </p:nvSpPr>
        <p:spPr>
          <a:xfrm>
            <a:off x="1767254" y="1776047"/>
            <a:ext cx="342900" cy="272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169682" y="1776123"/>
            <a:ext cx="4733389" cy="3837981"/>
          </a:xfrm>
          <a:prstGeom prst="rect">
            <a:avLst/>
          </a:prstGeom>
          <a:ln w="28575">
            <a:solidFill>
              <a:schemeClr val="tx1"/>
            </a:solidFill>
          </a:ln>
        </p:spPr>
      </p:pic>
      <p:sp>
        <p:nvSpPr>
          <p:cNvPr id="7" name="TextBox 6"/>
          <p:cNvSpPr txBox="1"/>
          <p:nvPr/>
        </p:nvSpPr>
        <p:spPr>
          <a:xfrm>
            <a:off x="942680" y="5816338"/>
            <a:ext cx="9615341" cy="923330"/>
          </a:xfrm>
          <a:prstGeom prst="rect">
            <a:avLst/>
          </a:prstGeom>
          <a:noFill/>
          <a:ln w="28575">
            <a:solidFill>
              <a:schemeClr val="tx1"/>
            </a:solidFill>
          </a:ln>
        </p:spPr>
        <p:txBody>
          <a:bodyPr wrap="square" rtlCol="0">
            <a:spAutoFit/>
          </a:bodyPr>
          <a:lstStyle/>
          <a:p>
            <a:r>
              <a:rPr lang="en-US" dirty="0" smtClean="0"/>
              <a:t>The information entered will not save and the “Project Reporting” list will reset. Just log back in, go to the “Reporting” tab, select “Manage Expenditure Reports” and select the “Project Reporting” tab to return to the list. </a:t>
            </a:r>
            <a:endParaRPr lang="en-US" dirty="0"/>
          </a:p>
        </p:txBody>
      </p:sp>
      <p:pic>
        <p:nvPicPr>
          <p:cNvPr id="8" name="Picture 7"/>
          <p:cNvPicPr>
            <a:picLocks noChangeAspect="1"/>
          </p:cNvPicPr>
          <p:nvPr/>
        </p:nvPicPr>
        <p:blipFill>
          <a:blip r:embed="rId3"/>
          <a:stretch>
            <a:fillRect/>
          </a:stretch>
        </p:blipFill>
        <p:spPr>
          <a:xfrm>
            <a:off x="5137608" y="1776047"/>
            <a:ext cx="5703217" cy="3838057"/>
          </a:xfrm>
          <a:prstGeom prst="rect">
            <a:avLst/>
          </a:prstGeom>
          <a:ln w="38100">
            <a:solidFill>
              <a:schemeClr val="tx1"/>
            </a:solidFill>
          </a:ln>
        </p:spPr>
      </p:pic>
      <p:sp>
        <p:nvSpPr>
          <p:cNvPr id="9" name="Oval 8"/>
          <p:cNvSpPr/>
          <p:nvPr/>
        </p:nvSpPr>
        <p:spPr>
          <a:xfrm>
            <a:off x="7871382" y="6119093"/>
            <a:ext cx="1791093" cy="3582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5816338" y="5536112"/>
            <a:ext cx="2172878" cy="657298"/>
          </a:xfrm>
          <a:prstGeom prst="straightConnector1">
            <a:avLst/>
          </a:prstGeom>
          <a:ln w="952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137608" y="5416635"/>
            <a:ext cx="688157" cy="19747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599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82" y="113917"/>
            <a:ext cx="9084850" cy="1192369"/>
          </a:xfrm>
        </p:spPr>
        <p:txBody>
          <a:bodyPr>
            <a:noAutofit/>
          </a:bodyPr>
          <a:lstStyle/>
          <a:p>
            <a:r>
              <a:rPr lang="en-US" sz="3200" dirty="0" smtClean="0"/>
              <a:t>I Saved My Reportable Project But It Isn’t Showing Up In My Manage Expenditure Reports Page List And I Cant Access It In The Project List? </a:t>
            </a:r>
            <a:endParaRPr lang="en-US" sz="3200"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29</a:t>
            </a:fld>
            <a:endParaRPr lang="en-US" dirty="0">
              <a:solidFill>
                <a:prstClr val="black">
                  <a:tint val="75000"/>
                </a:prstClr>
              </a:solidFill>
            </a:endParaRPr>
          </a:p>
        </p:txBody>
      </p:sp>
      <p:sp>
        <p:nvSpPr>
          <p:cNvPr id="6" name="Rectangle 5"/>
          <p:cNvSpPr/>
          <p:nvPr/>
        </p:nvSpPr>
        <p:spPr>
          <a:xfrm>
            <a:off x="1767254" y="1776047"/>
            <a:ext cx="342900" cy="272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stretch>
            <a:fillRect/>
          </a:stretch>
        </p:blipFill>
        <p:spPr>
          <a:xfrm>
            <a:off x="245097" y="1776047"/>
            <a:ext cx="5703217" cy="3838057"/>
          </a:xfrm>
          <a:prstGeom prst="rect">
            <a:avLst/>
          </a:prstGeom>
          <a:ln w="38100">
            <a:solidFill>
              <a:schemeClr val="tx1"/>
            </a:solidFill>
          </a:ln>
        </p:spPr>
      </p:pic>
      <p:sp>
        <p:nvSpPr>
          <p:cNvPr id="5" name="Rectangle 4"/>
          <p:cNvSpPr/>
          <p:nvPr/>
        </p:nvSpPr>
        <p:spPr>
          <a:xfrm>
            <a:off x="306372" y="3096138"/>
            <a:ext cx="452486" cy="12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78491" y="3445496"/>
            <a:ext cx="999241" cy="65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6372" y="3426643"/>
            <a:ext cx="999241" cy="65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t="1738"/>
          <a:stretch/>
        </p:blipFill>
        <p:spPr>
          <a:xfrm>
            <a:off x="6052009" y="1776046"/>
            <a:ext cx="5950866" cy="3838057"/>
          </a:xfrm>
          <a:prstGeom prst="rect">
            <a:avLst/>
          </a:prstGeom>
          <a:ln w="38100">
            <a:solidFill>
              <a:schemeClr val="tx1"/>
            </a:solidFill>
          </a:ln>
        </p:spPr>
      </p:pic>
      <p:sp>
        <p:nvSpPr>
          <p:cNvPr id="15" name="Rounded Rectangle 14"/>
          <p:cNvSpPr/>
          <p:nvPr/>
        </p:nvSpPr>
        <p:spPr>
          <a:xfrm>
            <a:off x="3096705" y="4930219"/>
            <a:ext cx="881406" cy="245096"/>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136850" y="2309567"/>
            <a:ext cx="5866026" cy="405353"/>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48412" y="5825765"/>
            <a:ext cx="10133815" cy="369332"/>
          </a:xfrm>
          <a:prstGeom prst="rect">
            <a:avLst/>
          </a:prstGeom>
          <a:noFill/>
          <a:ln w="28575">
            <a:solidFill>
              <a:schemeClr val="tx1"/>
            </a:solidFill>
          </a:ln>
        </p:spPr>
        <p:txBody>
          <a:bodyPr wrap="square" rtlCol="0">
            <a:spAutoFit/>
          </a:bodyPr>
          <a:lstStyle/>
          <a:p>
            <a:pPr algn="ctr"/>
            <a:r>
              <a:rPr lang="en-US" dirty="0" smtClean="0"/>
              <a:t>Go to the “Reporting” Dashboard and select “View Reportable Projects”. </a:t>
            </a:r>
            <a:endParaRPr lang="en-US" dirty="0"/>
          </a:p>
        </p:txBody>
      </p:sp>
    </p:spTree>
    <p:extLst>
      <p:ext uri="{BB962C8B-B14F-4D97-AF65-F5344CB8AC3E}">
        <p14:creationId xmlns:p14="http://schemas.microsoft.com/office/powerpoint/2010/main" val="1458580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42" y="134439"/>
            <a:ext cx="9166300" cy="1192369"/>
          </a:xfrm>
        </p:spPr>
        <p:txBody>
          <a:bodyPr>
            <a:normAutofit fontScale="90000"/>
          </a:bodyPr>
          <a:lstStyle/>
          <a:p>
            <a:r>
              <a:rPr lang="en-US" dirty="0"/>
              <a:t>Local Streets and Roads Funding Program – </a:t>
            </a:r>
            <a:br>
              <a:rPr lang="en-US" dirty="0"/>
            </a:br>
            <a:r>
              <a:rPr lang="en-US" dirty="0"/>
              <a:t>Annual Reporting Requirements</a:t>
            </a:r>
          </a:p>
        </p:txBody>
      </p:sp>
      <p:sp>
        <p:nvSpPr>
          <p:cNvPr id="3" name="Content Placeholder 2"/>
          <p:cNvSpPr>
            <a:spLocks noGrp="1"/>
          </p:cNvSpPr>
          <p:nvPr>
            <p:ph idx="1"/>
          </p:nvPr>
        </p:nvSpPr>
        <p:spPr>
          <a:xfrm>
            <a:off x="484239" y="1697806"/>
            <a:ext cx="10515600" cy="4351338"/>
          </a:xfrm>
        </p:spPr>
        <p:txBody>
          <a:bodyPr/>
          <a:lstStyle/>
          <a:p>
            <a:pPr marL="0" indent="0">
              <a:buNone/>
            </a:pPr>
            <a:r>
              <a:rPr lang="en-US" dirty="0" smtClean="0"/>
              <a:t>Cities </a:t>
            </a:r>
            <a:r>
              <a:rPr lang="en-US" dirty="0"/>
              <a:t>and Counties are required to annually submit to the Commission the following information:</a:t>
            </a:r>
          </a:p>
        </p:txBody>
      </p:sp>
      <p:sp>
        <p:nvSpPr>
          <p:cNvPr id="4" name="Slide Number Placeholder 3"/>
          <p:cNvSpPr>
            <a:spLocks noGrp="1"/>
          </p:cNvSpPr>
          <p:nvPr>
            <p:ph type="sldNum" sz="quarter" idx="12"/>
          </p:nvPr>
        </p:nvSpPr>
        <p:spPr/>
        <p:txBody>
          <a:bodyPr/>
          <a:lstStyle/>
          <a:p>
            <a:r>
              <a:rPr lang="en-US" dirty="0">
                <a:solidFill>
                  <a:prstClr val="black">
                    <a:tint val="75000"/>
                  </a:prstClr>
                </a:solidFill>
              </a:rPr>
              <a:t>2</a:t>
            </a:r>
          </a:p>
        </p:txBody>
      </p:sp>
      <p:graphicFrame>
        <p:nvGraphicFramePr>
          <p:cNvPr id="5" name="Table 4">
            <a:extLst>
              <a:ext uri="{FF2B5EF4-FFF2-40B4-BE49-F238E27FC236}">
                <a16:creationId xmlns:a16="http://schemas.microsoft.com/office/drawing/2014/main" xmlns="" id="{051355CE-E630-4A43-9DDE-AAF6F0BFB8B7}"/>
              </a:ext>
            </a:extLst>
          </p:cNvPr>
          <p:cNvGraphicFramePr>
            <a:graphicFrameLocks noGrp="1"/>
          </p:cNvGraphicFramePr>
          <p:nvPr>
            <p:extLst>
              <p:ext uri="{D42A27DB-BD31-4B8C-83A1-F6EECF244321}">
                <p14:modId xmlns:p14="http://schemas.microsoft.com/office/powerpoint/2010/main" val="957834348"/>
              </p:ext>
            </p:extLst>
          </p:nvPr>
        </p:nvGraphicFramePr>
        <p:xfrm>
          <a:off x="315403" y="2666588"/>
          <a:ext cx="5582887" cy="2891768"/>
        </p:xfrm>
        <a:graphic>
          <a:graphicData uri="http://schemas.openxmlformats.org/drawingml/2006/table">
            <a:tbl>
              <a:tblPr firstRow="1" bandRow="1">
                <a:tableStyleId>{F5AB1C69-6EDB-4FF4-983F-18BD219EF322}</a:tableStyleId>
              </a:tblPr>
              <a:tblGrid>
                <a:gridCol w="5582887">
                  <a:extLst>
                    <a:ext uri="{9D8B030D-6E8A-4147-A177-3AD203B41FA5}">
                      <a16:colId xmlns:a16="http://schemas.microsoft.com/office/drawing/2014/main" xmlns="" val="310433960"/>
                    </a:ext>
                  </a:extLst>
                </a:gridCol>
              </a:tblGrid>
              <a:tr h="700866">
                <a:tc>
                  <a:txBody>
                    <a:bodyPr/>
                    <a:lstStyle/>
                    <a:p>
                      <a:r>
                        <a:rPr lang="en-US" sz="2100" dirty="0"/>
                        <a:t>A </a:t>
                      </a:r>
                      <a:r>
                        <a:rPr lang="en-US" sz="2100" u="sng" dirty="0"/>
                        <a:t>proposed project list </a:t>
                      </a:r>
                      <a:r>
                        <a:rPr lang="en-US" sz="2100" dirty="0"/>
                        <a:t>which contains the following for each project:</a:t>
                      </a:r>
                    </a:p>
                  </a:txBody>
                  <a:tcPr/>
                </a:tc>
                <a:extLst>
                  <a:ext uri="{0D108BD9-81ED-4DB2-BD59-A6C34878D82A}">
                    <a16:rowId xmlns:a16="http://schemas.microsoft.com/office/drawing/2014/main" xmlns="" val="2895539178"/>
                  </a:ext>
                </a:extLst>
              </a:tr>
              <a:tr h="540062">
                <a:tc>
                  <a:txBody>
                    <a:bodyPr/>
                    <a:lstStyle/>
                    <a:p>
                      <a:r>
                        <a:rPr lang="en-US" dirty="0"/>
                        <a:t>Proposed Project Description</a:t>
                      </a:r>
                    </a:p>
                  </a:txBody>
                  <a:tcPr/>
                </a:tc>
                <a:extLst>
                  <a:ext uri="{0D108BD9-81ED-4DB2-BD59-A6C34878D82A}">
                    <a16:rowId xmlns:a16="http://schemas.microsoft.com/office/drawing/2014/main" xmlns="" val="3648447659"/>
                  </a:ext>
                </a:extLst>
              </a:tr>
              <a:tr h="540062">
                <a:tc>
                  <a:txBody>
                    <a:bodyPr/>
                    <a:lstStyle/>
                    <a:p>
                      <a:r>
                        <a:rPr lang="en-US" dirty="0"/>
                        <a:t>Proposed Location</a:t>
                      </a:r>
                    </a:p>
                  </a:txBody>
                  <a:tcPr/>
                </a:tc>
                <a:extLst>
                  <a:ext uri="{0D108BD9-81ED-4DB2-BD59-A6C34878D82A}">
                    <a16:rowId xmlns:a16="http://schemas.microsoft.com/office/drawing/2014/main" xmlns="" val="2772780746"/>
                  </a:ext>
                </a:extLst>
              </a:tr>
              <a:tr h="540062">
                <a:tc>
                  <a:txBody>
                    <a:bodyPr/>
                    <a:lstStyle/>
                    <a:p>
                      <a:r>
                        <a:rPr lang="en-US" dirty="0"/>
                        <a:t>Proposed Schedule for Completion</a:t>
                      </a:r>
                    </a:p>
                  </a:txBody>
                  <a:tcPr/>
                </a:tc>
                <a:extLst>
                  <a:ext uri="{0D108BD9-81ED-4DB2-BD59-A6C34878D82A}">
                    <a16:rowId xmlns:a16="http://schemas.microsoft.com/office/drawing/2014/main" xmlns="" val="3751326189"/>
                  </a:ext>
                </a:extLst>
              </a:tr>
              <a:tr h="540062">
                <a:tc>
                  <a:txBody>
                    <a:bodyPr/>
                    <a:lstStyle/>
                    <a:p>
                      <a:r>
                        <a:rPr lang="en-US" dirty="0"/>
                        <a:t>Estimated Useful Life of the Improvement</a:t>
                      </a:r>
                    </a:p>
                  </a:txBody>
                  <a:tcPr/>
                </a:tc>
                <a:extLst>
                  <a:ext uri="{0D108BD9-81ED-4DB2-BD59-A6C34878D82A}">
                    <a16:rowId xmlns:a16="http://schemas.microsoft.com/office/drawing/2014/main" xmlns="" val="1165933191"/>
                  </a:ext>
                </a:extLst>
              </a:tr>
            </a:tbl>
          </a:graphicData>
        </a:graphic>
      </p:graphicFrame>
      <p:graphicFrame>
        <p:nvGraphicFramePr>
          <p:cNvPr id="8" name="Table 7">
            <a:extLst>
              <a:ext uri="{FF2B5EF4-FFF2-40B4-BE49-F238E27FC236}">
                <a16:creationId xmlns:a16="http://schemas.microsoft.com/office/drawing/2014/main" xmlns="" id="{0EA76759-9A99-CA40-A2D7-E887CD7C2ED2}"/>
              </a:ext>
            </a:extLst>
          </p:cNvPr>
          <p:cNvGraphicFramePr>
            <a:graphicFrameLocks noGrp="1"/>
          </p:cNvGraphicFramePr>
          <p:nvPr>
            <p:extLst>
              <p:ext uri="{D42A27DB-BD31-4B8C-83A1-F6EECF244321}">
                <p14:modId xmlns:p14="http://schemas.microsoft.com/office/powerpoint/2010/main" val="2157323447"/>
              </p:ext>
            </p:extLst>
          </p:nvPr>
        </p:nvGraphicFramePr>
        <p:xfrm>
          <a:off x="6067126" y="2666588"/>
          <a:ext cx="5611762" cy="2893782"/>
        </p:xfrm>
        <a:graphic>
          <a:graphicData uri="http://schemas.openxmlformats.org/drawingml/2006/table">
            <a:tbl>
              <a:tblPr firstRow="1" bandRow="1">
                <a:tableStyleId>{F5AB1C69-6EDB-4FF4-983F-18BD219EF322}</a:tableStyleId>
              </a:tblPr>
              <a:tblGrid>
                <a:gridCol w="5611762">
                  <a:extLst>
                    <a:ext uri="{9D8B030D-6E8A-4147-A177-3AD203B41FA5}">
                      <a16:colId xmlns:a16="http://schemas.microsoft.com/office/drawing/2014/main" xmlns="" val="2782383215"/>
                    </a:ext>
                  </a:extLst>
                </a:gridCol>
              </a:tblGrid>
              <a:tr h="735590">
                <a:tc>
                  <a:txBody>
                    <a:bodyPr/>
                    <a:lstStyle/>
                    <a:p>
                      <a:r>
                        <a:rPr lang="en-US" sz="2100" dirty="0"/>
                        <a:t>A </a:t>
                      </a:r>
                      <a:r>
                        <a:rPr lang="en-US" sz="2100" u="sng" dirty="0"/>
                        <a:t>project expenditure report </a:t>
                      </a:r>
                      <a:r>
                        <a:rPr lang="en-US" sz="2100" dirty="0"/>
                        <a:t>which contains the following for in-progress and complete projects:</a:t>
                      </a:r>
                    </a:p>
                  </a:txBody>
                  <a:tcPr/>
                </a:tc>
                <a:extLst>
                  <a:ext uri="{0D108BD9-81ED-4DB2-BD59-A6C34878D82A}">
                    <a16:rowId xmlns:a16="http://schemas.microsoft.com/office/drawing/2014/main" xmlns="" val="1053367082"/>
                  </a:ext>
                </a:extLst>
              </a:tr>
              <a:tr h="539548">
                <a:tc>
                  <a:txBody>
                    <a:bodyPr/>
                    <a:lstStyle/>
                    <a:p>
                      <a:r>
                        <a:rPr lang="en-US" dirty="0"/>
                        <a:t>Project Description and Location</a:t>
                      </a:r>
                    </a:p>
                  </a:txBody>
                  <a:tcPr/>
                </a:tc>
                <a:extLst>
                  <a:ext uri="{0D108BD9-81ED-4DB2-BD59-A6C34878D82A}">
                    <a16:rowId xmlns:a16="http://schemas.microsoft.com/office/drawing/2014/main" xmlns="" val="1001899704"/>
                  </a:ext>
                </a:extLst>
              </a:tr>
              <a:tr h="539548">
                <a:tc>
                  <a:txBody>
                    <a:bodyPr/>
                    <a:lstStyle/>
                    <a:p>
                      <a:r>
                        <a:rPr lang="en-US" dirty="0"/>
                        <a:t>Project Estimated/Completion Date</a:t>
                      </a:r>
                    </a:p>
                  </a:txBody>
                  <a:tcPr/>
                </a:tc>
                <a:extLst>
                  <a:ext uri="{0D108BD9-81ED-4DB2-BD59-A6C34878D82A}">
                    <a16:rowId xmlns:a16="http://schemas.microsoft.com/office/drawing/2014/main" xmlns="" val="2378867691"/>
                  </a:ext>
                </a:extLst>
              </a:tr>
              <a:tr h="539548">
                <a:tc>
                  <a:txBody>
                    <a:bodyPr/>
                    <a:lstStyle/>
                    <a:p>
                      <a:r>
                        <a:rPr lang="en-US" dirty="0"/>
                        <a:t>RMRA Funds Expended on the Project</a:t>
                      </a:r>
                    </a:p>
                  </a:txBody>
                  <a:tcPr/>
                </a:tc>
                <a:extLst>
                  <a:ext uri="{0D108BD9-81ED-4DB2-BD59-A6C34878D82A}">
                    <a16:rowId xmlns:a16="http://schemas.microsoft.com/office/drawing/2014/main" xmlns="" val="2883458208"/>
                  </a:ext>
                </a:extLst>
              </a:tr>
              <a:tr h="539548">
                <a:tc>
                  <a:txBody>
                    <a:bodyPr/>
                    <a:lstStyle/>
                    <a:p>
                      <a:r>
                        <a:rPr lang="en-US" dirty="0"/>
                        <a:t>Estimated Useful Life of the Improvement</a:t>
                      </a:r>
                    </a:p>
                  </a:txBody>
                  <a:tcPr/>
                </a:tc>
                <a:extLst>
                  <a:ext uri="{0D108BD9-81ED-4DB2-BD59-A6C34878D82A}">
                    <a16:rowId xmlns:a16="http://schemas.microsoft.com/office/drawing/2014/main" xmlns="" val="635260651"/>
                  </a:ext>
                </a:extLst>
              </a:tr>
            </a:tbl>
          </a:graphicData>
        </a:graphic>
      </p:graphicFrame>
      <p:sp>
        <p:nvSpPr>
          <p:cNvPr id="6" name="TextBox 5"/>
          <p:cNvSpPr txBox="1"/>
          <p:nvPr/>
        </p:nvSpPr>
        <p:spPr>
          <a:xfrm>
            <a:off x="624254" y="5820508"/>
            <a:ext cx="10665069" cy="769441"/>
          </a:xfrm>
          <a:prstGeom prst="rect">
            <a:avLst/>
          </a:prstGeom>
          <a:noFill/>
        </p:spPr>
        <p:txBody>
          <a:bodyPr wrap="square" rtlCol="0">
            <a:spAutoFit/>
          </a:bodyPr>
          <a:lstStyle/>
          <a:p>
            <a:pPr algn="ctr"/>
            <a:r>
              <a:rPr lang="en-US" sz="2200" dirty="0" smtClean="0"/>
              <a:t>Per Streets and Highways Code Sections 2030-2037 &amp; </a:t>
            </a:r>
          </a:p>
          <a:p>
            <a:pPr algn="ctr"/>
            <a:r>
              <a:rPr lang="en-US" sz="2200" dirty="0" smtClean="0"/>
              <a:t>Current Local Streets and Roads Funding Program Reporting Guidelines. </a:t>
            </a:r>
            <a:endParaRPr lang="en-US" sz="2200" dirty="0"/>
          </a:p>
        </p:txBody>
      </p:sp>
    </p:spTree>
    <p:extLst>
      <p:ext uri="{BB962C8B-B14F-4D97-AF65-F5344CB8AC3E}">
        <p14:creationId xmlns:p14="http://schemas.microsoft.com/office/powerpoint/2010/main" val="2730086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938" y="113917"/>
            <a:ext cx="8924594" cy="1192369"/>
          </a:xfrm>
        </p:spPr>
        <p:txBody>
          <a:bodyPr/>
          <a:lstStyle/>
          <a:p>
            <a:r>
              <a:rPr lang="en-US" dirty="0" smtClean="0"/>
              <a:t>Incomplete Reportable Project</a:t>
            </a:r>
            <a:endParaRPr lang="en-US" dirty="0"/>
          </a:p>
        </p:txBody>
      </p:sp>
      <p:pic>
        <p:nvPicPr>
          <p:cNvPr id="5" name="Content Placeholder 4"/>
          <p:cNvPicPr>
            <a:picLocks noGrp="1" noChangeAspect="1"/>
          </p:cNvPicPr>
          <p:nvPr>
            <p:ph idx="1"/>
          </p:nvPr>
        </p:nvPicPr>
        <p:blipFill>
          <a:blip r:embed="rId3"/>
          <a:stretch>
            <a:fillRect/>
          </a:stretch>
        </p:blipFill>
        <p:spPr>
          <a:xfrm>
            <a:off x="187241" y="1645531"/>
            <a:ext cx="9209988" cy="1261314"/>
          </a:xfrm>
          <a:prstGeom prst="rect">
            <a:avLst/>
          </a:prstGeom>
          <a:ln w="19050">
            <a:solidFill>
              <a:schemeClr val="tx1"/>
            </a:solidFill>
          </a:ln>
        </p:spPr>
      </p:pic>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30</a:t>
            </a:fld>
            <a:endParaRPr lang="en-US" dirty="0">
              <a:solidFill>
                <a:prstClr val="black">
                  <a:tint val="75000"/>
                </a:prstClr>
              </a:solidFill>
            </a:endParaRPr>
          </a:p>
        </p:txBody>
      </p:sp>
      <p:sp>
        <p:nvSpPr>
          <p:cNvPr id="6" name="Oval 5"/>
          <p:cNvSpPr/>
          <p:nvPr/>
        </p:nvSpPr>
        <p:spPr>
          <a:xfrm>
            <a:off x="8516332" y="2567480"/>
            <a:ext cx="806777" cy="339365"/>
          </a:xfrm>
          <a:prstGeom prst="ellips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07430" y="3216217"/>
            <a:ext cx="4242062" cy="1200329"/>
          </a:xfrm>
          <a:prstGeom prst="rect">
            <a:avLst/>
          </a:prstGeom>
          <a:noFill/>
          <a:ln w="28575">
            <a:solidFill>
              <a:schemeClr val="tx1"/>
            </a:solidFill>
          </a:ln>
        </p:spPr>
        <p:txBody>
          <a:bodyPr wrap="square" rtlCol="0">
            <a:spAutoFit/>
          </a:bodyPr>
          <a:lstStyle/>
          <a:p>
            <a:r>
              <a:rPr lang="en-US" dirty="0" smtClean="0"/>
              <a:t>When “Not Yet Reported” appears in the status, it is indicating that you closed out from a reportable project prior to completing all required reporting fields. </a:t>
            </a:r>
            <a:endParaRPr lang="en-US" dirty="0"/>
          </a:p>
        </p:txBody>
      </p:sp>
      <p:cxnSp>
        <p:nvCxnSpPr>
          <p:cNvPr id="9" name="Straight Arrow Connector 8"/>
          <p:cNvCxnSpPr/>
          <p:nvPr/>
        </p:nvCxnSpPr>
        <p:spPr>
          <a:xfrm flipH="1" flipV="1">
            <a:off x="9078012" y="2906845"/>
            <a:ext cx="424207" cy="33924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95307" y="1427956"/>
            <a:ext cx="3271101" cy="646331"/>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Click on the RPNO to complete the project report. </a:t>
            </a:r>
            <a:endParaRPr lang="en-US" dirty="0"/>
          </a:p>
        </p:txBody>
      </p:sp>
      <p:cxnSp>
        <p:nvCxnSpPr>
          <p:cNvPr id="12" name="Straight Arrow Connector 11"/>
          <p:cNvCxnSpPr/>
          <p:nvPr/>
        </p:nvCxnSpPr>
        <p:spPr>
          <a:xfrm>
            <a:off x="5486400" y="2083324"/>
            <a:ext cx="273377" cy="62216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263950" y="2971297"/>
            <a:ext cx="6293585" cy="3385053"/>
          </a:xfrm>
          <a:prstGeom prst="rect">
            <a:avLst/>
          </a:prstGeom>
        </p:spPr>
      </p:pic>
      <p:cxnSp>
        <p:nvCxnSpPr>
          <p:cNvPr id="16" name="Straight Arrow Connector 15"/>
          <p:cNvCxnSpPr/>
          <p:nvPr/>
        </p:nvCxnSpPr>
        <p:spPr>
          <a:xfrm flipH="1">
            <a:off x="3516198" y="5729852"/>
            <a:ext cx="1469287" cy="143047"/>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4985485" y="4920792"/>
            <a:ext cx="5657377" cy="161812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Once the RPNO is selected you will be taken back the “View Reportable Project” detail page. All fields will be locked, scroll to the bottom under Status and Expenditure Details and click “Add” to be directed to the “Priority Status and Expenditure” detail page</a:t>
            </a:r>
            <a:r>
              <a:rPr lang="en-US" smtClean="0">
                <a:solidFill>
                  <a:schemeClr val="tx1"/>
                </a:solidFill>
              </a:rPr>
              <a:t>. </a:t>
            </a:r>
            <a:endParaRPr lang="en-US" dirty="0">
              <a:solidFill>
                <a:schemeClr val="tx1"/>
              </a:solidFill>
            </a:endParaRPr>
          </a:p>
        </p:txBody>
      </p:sp>
      <p:sp>
        <p:nvSpPr>
          <p:cNvPr id="23" name="Rounded Rectangle 22"/>
          <p:cNvSpPr/>
          <p:nvPr/>
        </p:nvSpPr>
        <p:spPr>
          <a:xfrm>
            <a:off x="329938" y="5533534"/>
            <a:ext cx="3186260" cy="55618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24206" y="5729852"/>
            <a:ext cx="207390" cy="246742"/>
          </a:xfrm>
          <a:prstGeom prst="rect">
            <a:avLst/>
          </a:prstGeom>
          <a:solidFill>
            <a:schemeClr val="accent4"/>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435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113917"/>
            <a:ext cx="9160264" cy="1192369"/>
          </a:xfrm>
        </p:spPr>
        <p:txBody>
          <a:bodyPr>
            <a:normAutofit fontScale="90000"/>
          </a:bodyPr>
          <a:lstStyle/>
          <a:p>
            <a:r>
              <a:rPr lang="en-US" dirty="0" smtClean="0"/>
              <a:t>How Do I Know What Priority Status To Choose? </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50409" y="4546126"/>
            <a:ext cx="580076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597A4B-C095-6941-9D87-9FC9653D40A5}"/>
              </a:ext>
            </a:extLst>
          </p:cNvPr>
          <p:cNvSpPr/>
          <p:nvPr/>
        </p:nvSpPr>
        <p:spPr>
          <a:xfrm>
            <a:off x="1812716" y="1470147"/>
            <a:ext cx="7441816" cy="863411"/>
          </a:xfrm>
          <a:prstGeom prst="rect">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Project Priority Status – Should be selected based on activity, schedule, and component. </a:t>
            </a:r>
            <a:endParaRPr lang="en-US" dirty="0">
              <a:solidFill>
                <a:sysClr val="windowText" lastClr="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46327313"/>
              </p:ext>
            </p:extLst>
          </p:nvPr>
        </p:nvGraphicFramePr>
        <p:xfrm>
          <a:off x="838200" y="2497418"/>
          <a:ext cx="10047513" cy="4239359"/>
        </p:xfrm>
        <a:graphic>
          <a:graphicData uri="http://schemas.openxmlformats.org/drawingml/2006/table">
            <a:tbl>
              <a:tblPr firstRow="1" bandRow="1"/>
              <a:tblGrid>
                <a:gridCol w="3406335"/>
                <a:gridCol w="6641178"/>
              </a:tblGrid>
              <a:tr h="499796">
                <a:tc>
                  <a:txBody>
                    <a:bodyPr/>
                    <a:lstStyle/>
                    <a:p>
                      <a:pPr marL="0" marR="0" algn="l">
                        <a:lnSpc>
                          <a:spcPct val="107000"/>
                        </a:lnSpc>
                        <a:spcBef>
                          <a:spcPts val="0"/>
                        </a:spcBef>
                        <a:spcAft>
                          <a:spcPts val="0"/>
                        </a:spcAft>
                      </a:pPr>
                      <a:r>
                        <a:rPr lang="en-US"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Project Status</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marL="0" marR="0" algn="l">
                        <a:lnSpc>
                          <a:spcPct val="107000"/>
                        </a:lnSpc>
                        <a:spcBef>
                          <a:spcPts val="0"/>
                        </a:spcBef>
                        <a:spcAft>
                          <a:spcPts val="0"/>
                        </a:spcAft>
                      </a:pPr>
                      <a:r>
                        <a:rPr lang="en-US"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Definition</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r>
              <a:tr h="807718">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Carried Over</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Projects identified as “</a:t>
                      </a:r>
                      <a:r>
                        <a:rPr lang="en-US" sz="1800" b="1" u="sng"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Carried Over</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are projects which did not begin construction within the State FY as originally intended.  Project activity was pushed to the </a:t>
                      </a:r>
                      <a:r>
                        <a:rPr lang="en-US" sz="1800" b="1" u="sng"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FY 18/19</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807718">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 Progress</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gn="l">
                        <a:lnSpc>
                          <a:spcPct val="107000"/>
                        </a:lnSpc>
                        <a:spcBef>
                          <a:spcPts val="0"/>
                        </a:spcBef>
                        <a:spcAft>
                          <a:spcPts val="0"/>
                        </a:spcAft>
                      </a:pP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b="1" u="sng"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 </a:t>
                      </a:r>
                      <a:r>
                        <a:rPr lang="en-US" sz="1800" b="1" u="sng"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Progress</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projects are projects which began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 </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FY 17/18, however, they were not completed until after June 30, 2018. </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499796">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Completed</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gn="l">
                        <a:lnSpc>
                          <a:spcPct val="107000"/>
                        </a:lnSpc>
                        <a:spcBef>
                          <a:spcPts val="0"/>
                        </a:spcBef>
                        <a:spcAft>
                          <a:spcPts val="0"/>
                        </a:spcAft>
                      </a:pP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b="1" u="sng"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Completed</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projects were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open to the public </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 FY 17/18. </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499796">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Forecasted</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gn="l">
                        <a:lnSpc>
                          <a:spcPct val="107000"/>
                        </a:lnSpc>
                        <a:spcBef>
                          <a:spcPts val="0"/>
                        </a:spcBef>
                        <a:spcAft>
                          <a:spcPts val="0"/>
                        </a:spcAft>
                      </a:pP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b="1" u="sng"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Forecasted</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projects are to be completed in future fiscal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years,</a:t>
                      </a:r>
                      <a:r>
                        <a:rPr lang="en-US" sz="1800" kern="1200" baseline="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kern="1200" baseline="0" dirty="0" err="1"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i.e</a:t>
                      </a:r>
                      <a:r>
                        <a:rPr lang="en-US" sz="1800" kern="1200" baseline="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p>
                    <a:p>
                      <a:pPr marL="0" marR="0" algn="l">
                        <a:lnSpc>
                          <a:spcPct val="107000"/>
                        </a:lnSpc>
                        <a:spcBef>
                          <a:spcPts val="0"/>
                        </a:spcBef>
                        <a:spcAft>
                          <a:spcPts val="0"/>
                        </a:spcAft>
                      </a:pPr>
                      <a:r>
                        <a:rPr lang="en-US" sz="1800" b="1" u="sng" kern="1200" baseline="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FY 19/20 and beyond</a:t>
                      </a:r>
                      <a:r>
                        <a:rPr lang="en-US" sz="1800" kern="1200" baseline="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807718">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 Longer RMRA Funded</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gn="l">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Projects “</a:t>
                      </a:r>
                      <a:r>
                        <a:rPr lang="en-US" sz="1800" b="1" u="sng"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No Longer RMRA Funded</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will not be using RMRA funding to complete the project, or the project has been cancelled. </a:t>
                      </a:r>
                      <a:endParaRPr lang="en-US" sz="2800" dirty="0">
                        <a:effectLst/>
                        <a:latin typeface="Calibri" panose="020F0502020204030204" pitchFamily="34" charset="0"/>
                        <a:ea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bl>
          </a:graphicData>
        </a:graphic>
      </p:graphicFrame>
    </p:spTree>
    <p:extLst>
      <p:ext uri="{BB962C8B-B14F-4D97-AF65-F5344CB8AC3E}">
        <p14:creationId xmlns:p14="http://schemas.microsoft.com/office/powerpoint/2010/main" val="1812894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3915" r="9145"/>
          <a:stretch/>
        </p:blipFill>
        <p:spPr>
          <a:xfrm>
            <a:off x="2738065" y="1768505"/>
            <a:ext cx="7289174" cy="2578069"/>
          </a:xfrm>
          <a:prstGeom prst="rect">
            <a:avLst/>
          </a:prstGeom>
        </p:spPr>
      </p:pic>
      <p:pic>
        <p:nvPicPr>
          <p:cNvPr id="15" name="Picture 14"/>
          <p:cNvPicPr>
            <a:picLocks noChangeAspect="1"/>
          </p:cNvPicPr>
          <p:nvPr/>
        </p:nvPicPr>
        <p:blipFill rotWithShape="1">
          <a:blip r:embed="rId4"/>
          <a:srcRect r="37706"/>
          <a:stretch/>
        </p:blipFill>
        <p:spPr>
          <a:xfrm>
            <a:off x="2779347" y="4417625"/>
            <a:ext cx="6154706" cy="1540114"/>
          </a:xfrm>
          <a:prstGeom prst="rect">
            <a:avLst/>
          </a:prstGeom>
        </p:spPr>
      </p:pic>
      <p:sp>
        <p:nvSpPr>
          <p:cNvPr id="2" name="Title 1"/>
          <p:cNvSpPr>
            <a:spLocks noGrp="1"/>
          </p:cNvSpPr>
          <p:nvPr>
            <p:ph type="title"/>
          </p:nvPr>
        </p:nvSpPr>
        <p:spPr>
          <a:xfrm>
            <a:off x="406532" y="113917"/>
            <a:ext cx="9140231" cy="1192369"/>
          </a:xfrm>
        </p:spPr>
        <p:txBody>
          <a:bodyPr>
            <a:normAutofit fontScale="90000"/>
          </a:bodyPr>
          <a:lstStyle/>
          <a:p>
            <a:r>
              <a:rPr lang="en-US" dirty="0" smtClean="0"/>
              <a:t>I Can Only Enter Whole Numbers In The Outputs/Outcomes “Miles” Fields? </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CF600104-DC62-B24F-B25C-39E284EAF146}"/>
              </a:ext>
            </a:extLst>
          </p:cNvPr>
          <p:cNvSpPr/>
          <p:nvPr/>
        </p:nvSpPr>
        <p:spPr>
          <a:xfrm>
            <a:off x="8610601" y="4553637"/>
            <a:ext cx="3483990" cy="12244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The system will not currently accept decimals. A system correction is in the works and we hope to have it out shortly.  </a:t>
            </a:r>
            <a:endParaRPr lang="en-US" dirty="0">
              <a:solidFill>
                <a:sysClr val="windowText" lastClr="000000"/>
              </a:solidFill>
            </a:endParaRPr>
          </a:p>
        </p:txBody>
      </p:sp>
      <p:sp>
        <p:nvSpPr>
          <p:cNvPr id="18" name="Rectangle 17">
            <a:extLst>
              <a:ext uri="{FF2B5EF4-FFF2-40B4-BE49-F238E27FC236}">
                <a16:creationId xmlns:a16="http://schemas.microsoft.com/office/drawing/2014/main" xmlns="" id="{8D2984BA-D741-C744-93F2-3994A12850A6}"/>
              </a:ext>
            </a:extLst>
          </p:cNvPr>
          <p:cNvSpPr/>
          <p:nvPr/>
        </p:nvSpPr>
        <p:spPr>
          <a:xfrm rot="16200000">
            <a:off x="8297704" y="1975198"/>
            <a:ext cx="675802" cy="2783269"/>
          </a:xfrm>
          <a:prstGeom prst="rect">
            <a:avLst/>
          </a:prstGeom>
          <a:solidFill>
            <a:srgbClr val="C00000"/>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73B9B91F-04F1-C34E-B4E1-FAC7A5563D95}"/>
              </a:ext>
            </a:extLst>
          </p:cNvPr>
          <p:cNvSpPr/>
          <p:nvPr/>
        </p:nvSpPr>
        <p:spPr>
          <a:xfrm>
            <a:off x="73018" y="2366129"/>
            <a:ext cx="2665047" cy="2821554"/>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If you are ready to submit your report prior to the decimal fix, indicate in the “Additional Information” field what would be the accurate mileage or feet for that outcome. </a:t>
            </a:r>
          </a:p>
          <a:p>
            <a:pPr algn="ctr"/>
            <a:endParaRPr lang="en-US" sz="1600" dirty="0" smtClean="0">
              <a:solidFill>
                <a:schemeClr val="tx1"/>
              </a:solidFill>
            </a:endParaRPr>
          </a:p>
          <a:p>
            <a:pPr algn="ctr"/>
            <a:r>
              <a:rPr lang="en-US" sz="1600" dirty="0" smtClean="0">
                <a:solidFill>
                  <a:schemeClr val="tx1"/>
                </a:solidFill>
              </a:rPr>
              <a:t>One of our team will make the correction on your behalf. </a:t>
            </a:r>
            <a:endParaRPr lang="en-US" sz="1600" dirty="0">
              <a:solidFill>
                <a:schemeClr val="tx1"/>
              </a:solidFill>
            </a:endParaRPr>
          </a:p>
        </p:txBody>
      </p:sp>
      <p:cxnSp>
        <p:nvCxnSpPr>
          <p:cNvPr id="5" name="Straight Arrow Connector 4"/>
          <p:cNvCxnSpPr/>
          <p:nvPr/>
        </p:nvCxnSpPr>
        <p:spPr>
          <a:xfrm flipH="1" flipV="1">
            <a:off x="10027239" y="3582682"/>
            <a:ext cx="1143524" cy="970956"/>
          </a:xfrm>
          <a:prstGeom prst="straightConnector1">
            <a:avLst/>
          </a:prstGeom>
          <a:ln w="28575">
            <a:solidFill>
              <a:srgbClr val="CC4D5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880070" y="4417626"/>
            <a:ext cx="1361992" cy="239216"/>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p:cNvCxnSpPr/>
          <p:nvPr/>
        </p:nvCxnSpPr>
        <p:spPr>
          <a:xfrm>
            <a:off x="2738065" y="3506771"/>
            <a:ext cx="448195" cy="910854"/>
          </a:xfrm>
          <a:prstGeom prst="straightConnector1">
            <a:avLst/>
          </a:prstGeom>
          <a:ln w="28575">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194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56" y="113917"/>
            <a:ext cx="9094276" cy="1192369"/>
          </a:xfrm>
        </p:spPr>
        <p:txBody>
          <a:bodyPr>
            <a:normAutofit fontScale="90000"/>
          </a:bodyPr>
          <a:lstStyle/>
          <a:p>
            <a:r>
              <a:rPr lang="en-US" dirty="0" smtClean="0"/>
              <a:t>I Need To Edit My Reporting Action (Delete, Add, Etc.) How Can I Do That?  </a:t>
            </a: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33</a:t>
            </a:fld>
            <a:endParaRPr lang="en-US" dirty="0">
              <a:solidFill>
                <a:prstClr val="black">
                  <a:tint val="75000"/>
                </a:prstClr>
              </a:solidFill>
            </a:endParaRPr>
          </a:p>
        </p:txBody>
      </p:sp>
      <p:pic>
        <p:nvPicPr>
          <p:cNvPr id="7" name="Picture 6"/>
          <p:cNvPicPr>
            <a:picLocks noChangeAspect="1"/>
          </p:cNvPicPr>
          <p:nvPr/>
        </p:nvPicPr>
        <p:blipFill>
          <a:blip r:embed="rId2"/>
          <a:stretch>
            <a:fillRect/>
          </a:stretch>
        </p:blipFill>
        <p:spPr>
          <a:xfrm>
            <a:off x="252963" y="1825625"/>
            <a:ext cx="11686073" cy="1040123"/>
          </a:xfrm>
          <a:prstGeom prst="rect">
            <a:avLst/>
          </a:prstGeom>
          <a:ln w="28575">
            <a:solidFill>
              <a:schemeClr val="tx1"/>
            </a:solidFill>
          </a:ln>
        </p:spPr>
      </p:pic>
      <p:sp>
        <p:nvSpPr>
          <p:cNvPr id="8" name="Rounded Rectangle 7"/>
          <p:cNvSpPr/>
          <p:nvPr/>
        </p:nvSpPr>
        <p:spPr>
          <a:xfrm>
            <a:off x="7814821" y="2271860"/>
            <a:ext cx="659876" cy="573751"/>
          </a:xfrm>
          <a:prstGeom prst="roundRect">
            <a:avLst/>
          </a:prstGeom>
          <a:solidFill>
            <a:schemeClr val="accent4"/>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2963" y="3010630"/>
            <a:ext cx="11686073" cy="2308324"/>
          </a:xfrm>
          <a:prstGeom prst="rect">
            <a:avLst/>
          </a:prstGeom>
          <a:noFill/>
          <a:ln w="28575">
            <a:solidFill>
              <a:schemeClr val="tx1"/>
            </a:solidFill>
          </a:ln>
        </p:spPr>
        <p:txBody>
          <a:bodyPr wrap="square" rtlCol="0">
            <a:spAutoFit/>
          </a:bodyPr>
          <a:lstStyle/>
          <a:p>
            <a:pPr algn="ctr"/>
            <a:r>
              <a:rPr lang="en-US" dirty="0" smtClean="0"/>
              <a:t>Contact the </a:t>
            </a:r>
            <a:r>
              <a:rPr lang="en-US" dirty="0" smtClean="0">
                <a:hlinkClick r:id="rId3"/>
              </a:rPr>
              <a:t>LSR@catc.ca.gov</a:t>
            </a:r>
            <a:r>
              <a:rPr lang="en-US" dirty="0" smtClean="0"/>
              <a:t> as soon as you realize you have made an error in your reporting list that does not appear to have an editable fix. We are currently working on a “Reset” reporting action feature but it is not ready yet. </a:t>
            </a:r>
          </a:p>
          <a:p>
            <a:pPr algn="ctr"/>
            <a:endParaRPr lang="en-US" dirty="0"/>
          </a:p>
          <a:p>
            <a:pPr algn="ctr"/>
            <a:r>
              <a:rPr lang="en-US" dirty="0" smtClean="0"/>
              <a:t>The only way to make a change to the “Reporting Action” shown as “RP Type” on the list, is to go into the backend of the system and </a:t>
            </a:r>
            <a:r>
              <a:rPr lang="en-US" b="1" u="sng" dirty="0" smtClean="0"/>
              <a:t>clear</a:t>
            </a:r>
            <a:r>
              <a:rPr lang="en-US" dirty="0" smtClean="0"/>
              <a:t> your entire report and have you </a:t>
            </a:r>
            <a:r>
              <a:rPr lang="en-US" b="1" u="sng" dirty="0" smtClean="0"/>
              <a:t>start over</a:t>
            </a:r>
            <a:r>
              <a:rPr lang="en-US" dirty="0" smtClean="0"/>
              <a:t>. </a:t>
            </a:r>
          </a:p>
          <a:p>
            <a:pPr algn="ctr"/>
            <a:endParaRPr lang="en-US" dirty="0"/>
          </a:p>
          <a:p>
            <a:pPr algn="ctr"/>
            <a:r>
              <a:rPr lang="en-US" dirty="0" smtClean="0"/>
              <a:t>We </a:t>
            </a:r>
            <a:r>
              <a:rPr lang="en-US" b="1" u="sng" dirty="0" smtClean="0"/>
              <a:t>urge all</a:t>
            </a:r>
            <a:r>
              <a:rPr lang="en-US" dirty="0" smtClean="0"/>
              <a:t> agencies to use the “</a:t>
            </a:r>
            <a:r>
              <a:rPr lang="en-US" u="sng" dirty="0" smtClean="0"/>
              <a:t>Sample Worksheet</a:t>
            </a:r>
            <a:r>
              <a:rPr lang="en-US" dirty="0" smtClean="0"/>
              <a:t>” to collect and sort your project list and reporting detail prior to initiating the online expenditure report in an effort to avoid these errors. </a:t>
            </a:r>
            <a:endParaRPr lang="en-US" dirty="0"/>
          </a:p>
        </p:txBody>
      </p:sp>
    </p:spTree>
    <p:extLst>
      <p:ext uri="{BB962C8B-B14F-4D97-AF65-F5344CB8AC3E}">
        <p14:creationId xmlns:p14="http://schemas.microsoft.com/office/powerpoint/2010/main" val="1264052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53" y="85846"/>
            <a:ext cx="8416332" cy="1192369"/>
          </a:xfrm>
        </p:spPr>
        <p:txBody>
          <a:bodyPr>
            <a:normAutofit fontScale="90000"/>
          </a:bodyPr>
          <a:lstStyle/>
          <a:p>
            <a:r>
              <a:rPr lang="en-US" dirty="0" smtClean="0"/>
              <a:t>I Can’t Tell If My Report Was Submitted?</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50409" y="4546126"/>
            <a:ext cx="580076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xmlns="" id="{40336C29-DC2B-EE44-A98F-E96AEF4EBAB4}"/>
              </a:ext>
            </a:extLst>
          </p:cNvPr>
          <p:cNvGrpSpPr/>
          <p:nvPr/>
        </p:nvGrpSpPr>
        <p:grpSpPr>
          <a:xfrm>
            <a:off x="296154" y="1654185"/>
            <a:ext cx="9004123" cy="4926056"/>
            <a:chOff x="269611" y="1520144"/>
            <a:chExt cx="12623442" cy="6756580"/>
          </a:xfrm>
        </p:grpSpPr>
        <p:grpSp>
          <p:nvGrpSpPr>
            <p:cNvPr id="18" name="Group 17">
              <a:extLst>
                <a:ext uri="{FF2B5EF4-FFF2-40B4-BE49-F238E27FC236}">
                  <a16:creationId xmlns:a16="http://schemas.microsoft.com/office/drawing/2014/main" xmlns="" id="{985378A1-8CBB-8543-B52A-F16AA0A0C77F}"/>
                </a:ext>
              </a:extLst>
            </p:cNvPr>
            <p:cNvGrpSpPr/>
            <p:nvPr/>
          </p:nvGrpSpPr>
          <p:grpSpPr>
            <a:xfrm>
              <a:off x="269611" y="1520144"/>
              <a:ext cx="12623442" cy="6756580"/>
              <a:chOff x="269611" y="1520144"/>
              <a:chExt cx="12623442" cy="6756580"/>
            </a:xfrm>
          </p:grpSpPr>
          <p:grpSp>
            <p:nvGrpSpPr>
              <p:cNvPr id="9" name="Group 8">
                <a:extLst>
                  <a:ext uri="{FF2B5EF4-FFF2-40B4-BE49-F238E27FC236}">
                    <a16:creationId xmlns:a16="http://schemas.microsoft.com/office/drawing/2014/main" xmlns="" id="{34CBF646-91CF-F940-9300-D8F49B0D6BE7}"/>
                  </a:ext>
                </a:extLst>
              </p:cNvPr>
              <p:cNvGrpSpPr/>
              <p:nvPr/>
            </p:nvGrpSpPr>
            <p:grpSpPr>
              <a:xfrm>
                <a:off x="269611" y="1520144"/>
                <a:ext cx="12623442" cy="6756580"/>
                <a:chOff x="269611" y="1520144"/>
                <a:chExt cx="12623442" cy="6756580"/>
              </a:xfrm>
            </p:grpSpPr>
            <p:pic>
              <p:nvPicPr>
                <p:cNvPr id="5" name="Picture 4">
                  <a:extLst>
                    <a:ext uri="{FF2B5EF4-FFF2-40B4-BE49-F238E27FC236}">
                      <a16:creationId xmlns:a16="http://schemas.microsoft.com/office/drawing/2014/main" xmlns="" id="{21F066F8-0C03-EC4B-8388-A5FAB4406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11" y="1520144"/>
                  <a:ext cx="12623442" cy="6756580"/>
                </a:xfrm>
                <a:prstGeom prst="rect">
                  <a:avLst/>
                </a:prstGeom>
                <a:ln w="28575">
                  <a:solidFill>
                    <a:schemeClr val="tx1"/>
                  </a:solidFill>
                </a:ln>
              </p:spPr>
            </p:pic>
            <p:pic>
              <p:nvPicPr>
                <p:cNvPr id="8" name="Picture 7">
                  <a:extLst>
                    <a:ext uri="{FF2B5EF4-FFF2-40B4-BE49-F238E27FC236}">
                      <a16:creationId xmlns:a16="http://schemas.microsoft.com/office/drawing/2014/main" xmlns="" id="{D68E3DA1-BDBF-D546-A0C5-6AC3B18179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8" t="25889" r="2857" b="10480"/>
                <a:stretch/>
              </p:blipFill>
              <p:spPr>
                <a:xfrm>
                  <a:off x="8054917" y="3580022"/>
                  <a:ext cx="1111366" cy="126894"/>
                </a:xfrm>
                <a:prstGeom prst="rect">
                  <a:avLst/>
                </a:prstGeom>
                <a:ln w="28575">
                  <a:solidFill>
                    <a:schemeClr val="tx1"/>
                  </a:solidFill>
                </a:ln>
              </p:spPr>
            </p:pic>
          </p:grpSp>
          <p:pic>
            <p:nvPicPr>
              <p:cNvPr id="16" name="Picture 15">
                <a:extLst>
                  <a:ext uri="{FF2B5EF4-FFF2-40B4-BE49-F238E27FC236}">
                    <a16:creationId xmlns:a16="http://schemas.microsoft.com/office/drawing/2014/main" xmlns="" id="{25EB8760-44AF-1546-B4D5-04AB8B037A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157" y="2562345"/>
                <a:ext cx="984086" cy="111406"/>
              </a:xfrm>
              <a:prstGeom prst="rect">
                <a:avLst/>
              </a:prstGeom>
              <a:ln w="28575">
                <a:solidFill>
                  <a:schemeClr val="tx1"/>
                </a:solidFill>
              </a:ln>
            </p:spPr>
          </p:pic>
        </p:grpSp>
        <p:sp>
          <p:nvSpPr>
            <p:cNvPr id="25" name="Rectangle 24">
              <a:extLst>
                <a:ext uri="{FF2B5EF4-FFF2-40B4-BE49-F238E27FC236}">
                  <a16:creationId xmlns:a16="http://schemas.microsoft.com/office/drawing/2014/main" xmlns="" id="{3FD12C7F-4408-6C42-A816-DE5E162FB193}"/>
                </a:ext>
              </a:extLst>
            </p:cNvPr>
            <p:cNvSpPr/>
            <p:nvPr/>
          </p:nvSpPr>
          <p:spPr>
            <a:xfrm>
              <a:off x="6536178" y="2540118"/>
              <a:ext cx="590308" cy="11123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75910F1E-CBAF-6C4E-990E-05C77DA309C1}"/>
                </a:ext>
              </a:extLst>
            </p:cNvPr>
            <p:cNvSpPr/>
            <p:nvPr/>
          </p:nvSpPr>
          <p:spPr>
            <a:xfrm>
              <a:off x="7255738" y="2889739"/>
              <a:ext cx="590308" cy="11123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xmlns="" id="{92046DF4-7A14-ED41-B0ED-576DD6C9DDF6}"/>
              </a:ext>
            </a:extLst>
          </p:cNvPr>
          <p:cNvSpPr/>
          <p:nvPr/>
        </p:nvSpPr>
        <p:spPr>
          <a:xfrm>
            <a:off x="5849303" y="3168927"/>
            <a:ext cx="792722" cy="7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xmlns="" id="{2718E521-7F9B-9040-96D5-96337189E2E4}"/>
              </a:ext>
            </a:extLst>
          </p:cNvPr>
          <p:cNvGrpSpPr/>
          <p:nvPr/>
        </p:nvGrpSpPr>
        <p:grpSpPr>
          <a:xfrm>
            <a:off x="296154" y="2904284"/>
            <a:ext cx="1742997" cy="551955"/>
            <a:chOff x="563022" y="2804485"/>
            <a:chExt cx="1742997" cy="551955"/>
          </a:xfrm>
        </p:grpSpPr>
        <p:pic>
          <p:nvPicPr>
            <p:cNvPr id="46" name="Picture 45">
              <a:extLst>
                <a:ext uri="{FF2B5EF4-FFF2-40B4-BE49-F238E27FC236}">
                  <a16:creationId xmlns:a16="http://schemas.microsoft.com/office/drawing/2014/main" xmlns="" id="{DB8BDCA3-CC29-2144-9EAD-A2D3810CB6CE}"/>
                </a:ext>
              </a:extLst>
            </p:cNvPr>
            <p:cNvPicPr>
              <a:picLocks noChangeAspect="1"/>
            </p:cNvPicPr>
            <p:nvPr/>
          </p:nvPicPr>
          <p:blipFill rotWithShape="1">
            <a:blip r:embed="rId6">
              <a:extLst>
                <a:ext uri="{28A0092B-C50C-407E-A947-70E740481C1C}">
                  <a14:useLocalDpi xmlns:a14="http://schemas.microsoft.com/office/drawing/2010/main" val="0"/>
                </a:ext>
              </a:extLst>
            </a:blip>
            <a:srcRect l="9691" t="8357" r="11290" b="12622"/>
            <a:stretch/>
          </p:blipFill>
          <p:spPr>
            <a:xfrm>
              <a:off x="563022" y="2804485"/>
              <a:ext cx="622196" cy="551955"/>
            </a:xfrm>
            <a:prstGeom prst="rect">
              <a:avLst/>
            </a:prstGeom>
          </p:spPr>
        </p:pic>
        <p:sp>
          <p:nvSpPr>
            <p:cNvPr id="51" name="TextBox 50">
              <a:extLst>
                <a:ext uri="{FF2B5EF4-FFF2-40B4-BE49-F238E27FC236}">
                  <a16:creationId xmlns:a16="http://schemas.microsoft.com/office/drawing/2014/main" xmlns="" id="{F6378274-6307-B040-8A18-F790828E2112}"/>
                </a:ext>
              </a:extLst>
            </p:cNvPr>
            <p:cNvSpPr txBox="1"/>
            <p:nvPr/>
          </p:nvSpPr>
          <p:spPr>
            <a:xfrm>
              <a:off x="1208283" y="2953489"/>
              <a:ext cx="1097736" cy="276999"/>
            </a:xfrm>
            <a:prstGeom prst="rect">
              <a:avLst/>
            </a:prstGeom>
            <a:solidFill>
              <a:schemeClr val="bg1"/>
            </a:solidFill>
          </p:spPr>
          <p:txBody>
            <a:bodyPr wrap="none" rtlCol="0">
              <a:spAutoFit/>
            </a:bodyPr>
            <a:lstStyle/>
            <a:p>
              <a:r>
                <a:rPr lang="en-US" sz="1200" dirty="0"/>
                <a:t>Not Submitted</a:t>
              </a:r>
            </a:p>
          </p:txBody>
        </p:sp>
      </p:grpSp>
      <p:sp>
        <p:nvSpPr>
          <p:cNvPr id="59" name="Oval 58">
            <a:extLst>
              <a:ext uri="{FF2B5EF4-FFF2-40B4-BE49-F238E27FC236}">
                <a16:creationId xmlns:a16="http://schemas.microsoft.com/office/drawing/2014/main" xmlns="" id="{F2F90B59-9E8E-9B4A-9F0C-DE3EEB6E1E07}"/>
              </a:ext>
            </a:extLst>
          </p:cNvPr>
          <p:cNvSpPr/>
          <p:nvPr/>
        </p:nvSpPr>
        <p:spPr>
          <a:xfrm>
            <a:off x="8691715" y="4482173"/>
            <a:ext cx="520135" cy="23940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959305" y="2485905"/>
            <a:ext cx="1334860" cy="58442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263201" y="2256961"/>
            <a:ext cx="230433" cy="2289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246580" y="4747400"/>
            <a:ext cx="3718287" cy="162091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Be sure that when you select submit, you confirm you want to submit and that you received a confirmation email from the system. </a:t>
            </a:r>
            <a:endParaRPr lang="en-US" dirty="0">
              <a:solidFill>
                <a:schemeClr val="tx1"/>
              </a:solidFill>
            </a:endParaRPr>
          </a:p>
        </p:txBody>
      </p:sp>
      <p:sp>
        <p:nvSpPr>
          <p:cNvPr id="15" name="TextBox 14"/>
          <p:cNvSpPr txBox="1"/>
          <p:nvPr/>
        </p:nvSpPr>
        <p:spPr>
          <a:xfrm>
            <a:off x="96989" y="3496656"/>
            <a:ext cx="3588891" cy="1754326"/>
          </a:xfrm>
          <a:prstGeom prst="rect">
            <a:avLst/>
          </a:prstGeom>
          <a:solidFill>
            <a:schemeClr val="bg1"/>
          </a:solidFill>
          <a:ln w="28575">
            <a:solidFill>
              <a:schemeClr val="tx1"/>
            </a:solidFill>
          </a:ln>
        </p:spPr>
        <p:txBody>
          <a:bodyPr wrap="square" rtlCol="0">
            <a:spAutoFit/>
          </a:bodyPr>
          <a:lstStyle/>
          <a:p>
            <a:r>
              <a:rPr lang="en-US" dirty="0" smtClean="0"/>
              <a:t>If you believe you have submitted but did not receive a confirmation, check the “Manage Expenditure Reports” page. Most users that didn’t get a confirmation </a:t>
            </a:r>
            <a:r>
              <a:rPr lang="en-US" b="1" u="sng" dirty="0" smtClean="0"/>
              <a:t>did not complete</a:t>
            </a:r>
            <a:r>
              <a:rPr lang="en-US" dirty="0" smtClean="0"/>
              <a:t> the submission process. </a:t>
            </a:r>
            <a:endParaRPr lang="en-US" dirty="0"/>
          </a:p>
        </p:txBody>
      </p:sp>
      <p:pic>
        <p:nvPicPr>
          <p:cNvPr id="22" name="Picture 21"/>
          <p:cNvPicPr>
            <a:picLocks noChangeAspect="1"/>
          </p:cNvPicPr>
          <p:nvPr/>
        </p:nvPicPr>
        <p:blipFill>
          <a:blip r:embed="rId7"/>
          <a:stretch>
            <a:fillRect/>
          </a:stretch>
        </p:blipFill>
        <p:spPr>
          <a:xfrm>
            <a:off x="8000195" y="2248881"/>
            <a:ext cx="3752850" cy="1247775"/>
          </a:xfrm>
          <a:prstGeom prst="rect">
            <a:avLst/>
          </a:prstGeom>
          <a:ln w="28575">
            <a:solidFill>
              <a:schemeClr val="tx1"/>
            </a:solidFill>
          </a:ln>
        </p:spPr>
      </p:pic>
      <p:cxnSp>
        <p:nvCxnSpPr>
          <p:cNvPr id="37" name="Straight Arrow Connector 36"/>
          <p:cNvCxnSpPr>
            <a:stCxn id="59" idx="0"/>
          </p:cNvCxnSpPr>
          <p:nvPr/>
        </p:nvCxnSpPr>
        <p:spPr>
          <a:xfrm flipV="1">
            <a:off x="8951783" y="3437509"/>
            <a:ext cx="483243" cy="1044664"/>
          </a:xfrm>
          <a:prstGeom prst="straightConnector1">
            <a:avLst/>
          </a:prstGeom>
          <a:ln w="28575">
            <a:solidFill>
              <a:srgbClr val="CC4D5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59" idx="6"/>
          </p:cNvCxnSpPr>
          <p:nvPr/>
        </p:nvCxnSpPr>
        <p:spPr>
          <a:xfrm flipH="1" flipV="1">
            <a:off x="9211850" y="4601875"/>
            <a:ext cx="1902352" cy="507453"/>
          </a:xfrm>
          <a:prstGeom prst="straightConnector1">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1058121" y="5004361"/>
            <a:ext cx="841238" cy="31323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280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E64CE46-8D3B-4241-90F4-8FE57E3DA2D3}"/>
              </a:ext>
            </a:extLst>
          </p:cNvPr>
          <p:cNvPicPr>
            <a:picLocks noChangeAspect="1"/>
          </p:cNvPicPr>
          <p:nvPr/>
        </p:nvPicPr>
        <p:blipFill rotWithShape="1">
          <a:blip r:embed="rId3">
            <a:extLst>
              <a:ext uri="{28A0092B-C50C-407E-A947-70E740481C1C}">
                <a14:useLocalDpi xmlns:a14="http://schemas.microsoft.com/office/drawing/2010/main" val="0"/>
              </a:ext>
            </a:extLst>
          </a:blip>
          <a:srcRect l="14109" t="21154" r="11286" b="23847"/>
          <a:stretch/>
        </p:blipFill>
        <p:spPr>
          <a:xfrm>
            <a:off x="171538" y="1543559"/>
            <a:ext cx="4466450" cy="2488677"/>
          </a:xfrm>
          <a:prstGeom prst="rect">
            <a:avLst/>
          </a:prstGeom>
          <a:ln w="28575">
            <a:solidFill>
              <a:schemeClr val="tx1"/>
            </a:solidFill>
          </a:ln>
        </p:spPr>
      </p:pic>
      <p:sp>
        <p:nvSpPr>
          <p:cNvPr id="2" name="Title 1"/>
          <p:cNvSpPr>
            <a:spLocks noGrp="1"/>
          </p:cNvSpPr>
          <p:nvPr>
            <p:ph type="title"/>
          </p:nvPr>
        </p:nvSpPr>
        <p:spPr>
          <a:xfrm>
            <a:off x="385713" y="75285"/>
            <a:ext cx="8416332" cy="1192369"/>
          </a:xfrm>
        </p:spPr>
        <p:txBody>
          <a:bodyPr>
            <a:normAutofit fontScale="90000"/>
          </a:bodyPr>
          <a:lstStyle/>
          <a:p>
            <a:r>
              <a:rPr lang="en-US" dirty="0" smtClean="0"/>
              <a:t>How Do I Know The Status Of My Expenditure Report?  </a:t>
            </a:r>
            <a:endParaRPr lang="en-US"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ounded Rectangle 11">
            <a:extLst>
              <a:ext uri="{FF2B5EF4-FFF2-40B4-BE49-F238E27FC236}">
                <a16:creationId xmlns:a16="http://schemas.microsoft.com/office/drawing/2014/main" xmlns="" id="{7DBB63D5-8CFA-E04E-A6C7-1595E1DA3FA4}"/>
              </a:ext>
            </a:extLst>
          </p:cNvPr>
          <p:cNvSpPr/>
          <p:nvPr/>
        </p:nvSpPr>
        <p:spPr>
          <a:xfrm>
            <a:off x="1348032" y="2659123"/>
            <a:ext cx="820133" cy="1373113"/>
          </a:xfrm>
          <a:prstGeom prst="roundRect">
            <a:avLst/>
          </a:prstGeom>
          <a:solidFill>
            <a:schemeClr val="accent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ADD6BFB6-8320-214E-B370-295C6B31CBD8}"/>
              </a:ext>
            </a:extLst>
          </p:cNvPr>
          <p:cNvSpPr txBox="1"/>
          <p:nvPr/>
        </p:nvSpPr>
        <p:spPr>
          <a:xfrm>
            <a:off x="5090456" y="1629205"/>
            <a:ext cx="4232653" cy="400110"/>
          </a:xfrm>
          <a:prstGeom prst="rect">
            <a:avLst/>
          </a:prstGeom>
          <a:solidFill>
            <a:schemeClr val="bg1"/>
          </a:solidFill>
          <a:ln w="19050">
            <a:solidFill>
              <a:schemeClr val="accent5"/>
            </a:solidFill>
          </a:ln>
        </p:spPr>
        <p:txBody>
          <a:bodyPr wrap="square" rtlCol="0">
            <a:spAutoFit/>
          </a:bodyPr>
          <a:lstStyle/>
          <a:p>
            <a:r>
              <a:rPr lang="en-US" sz="2000" dirty="0" smtClean="0"/>
              <a:t>Select “Manage Expenditure Reports”.</a:t>
            </a:r>
          </a:p>
        </p:txBody>
      </p:sp>
      <p:cxnSp>
        <p:nvCxnSpPr>
          <p:cNvPr id="21" name="Straight Arrow Connector 20">
            <a:extLst>
              <a:ext uri="{FF2B5EF4-FFF2-40B4-BE49-F238E27FC236}">
                <a16:creationId xmlns:a16="http://schemas.microsoft.com/office/drawing/2014/main" xmlns="" id="{E64FE50E-E5DC-E04D-AD45-2AA873DAF1F9}"/>
              </a:ext>
            </a:extLst>
          </p:cNvPr>
          <p:cNvCxnSpPr>
            <a:cxnSpLocks/>
          </p:cNvCxnSpPr>
          <p:nvPr/>
        </p:nvCxnSpPr>
        <p:spPr>
          <a:xfrm flipH="1">
            <a:off x="2055043" y="1866507"/>
            <a:ext cx="3035413" cy="792616"/>
          </a:xfrm>
          <a:prstGeom prst="straightConnector1">
            <a:avLst/>
          </a:prstGeom>
          <a:ln w="190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4864232" y="2190603"/>
            <a:ext cx="7104200" cy="3886387"/>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4954179" y="4242200"/>
            <a:ext cx="1544938" cy="1337516"/>
          </a:xfrm>
          <a:prstGeom prst="rect">
            <a:avLst/>
          </a:prstGeom>
        </p:spPr>
      </p:pic>
      <p:sp>
        <p:nvSpPr>
          <p:cNvPr id="9" name="TextBox 8"/>
          <p:cNvSpPr txBox="1"/>
          <p:nvPr/>
        </p:nvSpPr>
        <p:spPr>
          <a:xfrm>
            <a:off x="197962" y="4685978"/>
            <a:ext cx="3714161" cy="646331"/>
          </a:xfrm>
          <a:prstGeom prst="rect">
            <a:avLst/>
          </a:prstGeom>
          <a:noFill/>
          <a:ln w="19050">
            <a:solidFill>
              <a:schemeClr val="accent6"/>
            </a:solidFill>
          </a:ln>
        </p:spPr>
        <p:txBody>
          <a:bodyPr wrap="square" rtlCol="0">
            <a:spAutoFit/>
          </a:bodyPr>
          <a:lstStyle/>
          <a:p>
            <a:r>
              <a:rPr lang="en-US" dirty="0" smtClean="0"/>
              <a:t>These are the applicable “Reporting Status” symbols. </a:t>
            </a:r>
            <a:endParaRPr lang="en-US" dirty="0"/>
          </a:p>
        </p:txBody>
      </p:sp>
      <p:cxnSp>
        <p:nvCxnSpPr>
          <p:cNvPr id="15" name="Straight Arrow Connector 14"/>
          <p:cNvCxnSpPr>
            <a:stCxn id="9" idx="3"/>
          </p:cNvCxnSpPr>
          <p:nvPr/>
        </p:nvCxnSpPr>
        <p:spPr>
          <a:xfrm flipV="1">
            <a:off x="3912123" y="4788816"/>
            <a:ext cx="1042056" cy="220328"/>
          </a:xfrm>
          <a:prstGeom prst="straightConnector1">
            <a:avLst/>
          </a:prstGeom>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954179" y="4239177"/>
            <a:ext cx="1544938" cy="132182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200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7204" y="3038599"/>
            <a:ext cx="11347939" cy="2625267"/>
          </a:xfrm>
          <a:prstGeom prst="rect">
            <a:avLst/>
          </a:prstGeom>
          <a:ln w="28575">
            <a:solidFill>
              <a:schemeClr val="tx1"/>
            </a:solidFill>
          </a:ln>
        </p:spPr>
      </p:pic>
      <p:sp>
        <p:nvSpPr>
          <p:cNvPr id="2" name="Title 1"/>
          <p:cNvSpPr>
            <a:spLocks noGrp="1"/>
          </p:cNvSpPr>
          <p:nvPr>
            <p:ph type="title"/>
          </p:nvPr>
        </p:nvSpPr>
        <p:spPr>
          <a:xfrm>
            <a:off x="131976" y="131768"/>
            <a:ext cx="9254532" cy="1192369"/>
          </a:xfrm>
        </p:spPr>
        <p:txBody>
          <a:bodyPr>
            <a:normAutofit/>
          </a:bodyPr>
          <a:lstStyle/>
          <a:p>
            <a:r>
              <a:rPr lang="en-US" sz="3600" dirty="0" smtClean="0"/>
              <a:t>How Can I Find The List Of Just The “Reportable Projects” Not All The Ones I Consolidated? </a:t>
            </a:r>
            <a:endParaRPr lang="en-US" sz="3600" dirty="0"/>
          </a:p>
        </p:txBody>
      </p:sp>
      <p:sp>
        <p:nvSpPr>
          <p:cNvPr id="7" name="Slide Number Placeholder 6"/>
          <p:cNvSpPr>
            <a:spLocks noGrp="1"/>
          </p:cNvSpPr>
          <p:nvPr>
            <p:ph type="sldNum" sz="quarter" idx="12"/>
          </p:nvPr>
        </p:nvSpPr>
        <p:spPr>
          <a:xfrm>
            <a:off x="8610600" y="64199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B78A3-3326-4A8F-943A-61F07D5EC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10"/>
          <p:cNvSpPr/>
          <p:nvPr/>
        </p:nvSpPr>
        <p:spPr>
          <a:xfrm>
            <a:off x="2397544" y="1543559"/>
            <a:ext cx="300833" cy="248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08FAD992-1B81-F748-B426-70428BDF5CDD}"/>
              </a:ext>
            </a:extLst>
          </p:cNvPr>
          <p:cNvSpPr/>
          <p:nvPr/>
        </p:nvSpPr>
        <p:spPr>
          <a:xfrm rot="5400000">
            <a:off x="5305377" y="4479753"/>
            <a:ext cx="1925667" cy="4340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377203" y="2097841"/>
            <a:ext cx="11236619" cy="369332"/>
          </a:xfrm>
          <a:prstGeom prst="rect">
            <a:avLst/>
          </a:prstGeom>
          <a:noFill/>
          <a:ln w="28575">
            <a:solidFill>
              <a:schemeClr val="tx1"/>
            </a:solidFill>
          </a:ln>
        </p:spPr>
        <p:txBody>
          <a:bodyPr wrap="square" rtlCol="0">
            <a:spAutoFit/>
          </a:bodyPr>
          <a:lstStyle/>
          <a:p>
            <a:pPr algn="ctr"/>
            <a:r>
              <a:rPr lang="en-US" dirty="0" smtClean="0"/>
              <a:t>Only unique RPNOs will appear in the “View Reportable Projects” screen. </a:t>
            </a:r>
            <a:endParaRPr lang="en-US" dirty="0"/>
          </a:p>
        </p:txBody>
      </p:sp>
    </p:spTree>
    <p:extLst>
      <p:ext uri="{BB962C8B-B14F-4D97-AF65-F5344CB8AC3E}">
        <p14:creationId xmlns:p14="http://schemas.microsoft.com/office/powerpoint/2010/main" val="1760824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24" y="101158"/>
            <a:ext cx="8416332" cy="1192369"/>
          </a:xfrm>
        </p:spPr>
        <p:txBody>
          <a:bodyPr>
            <a:normAutofit fontScale="90000"/>
          </a:bodyPr>
          <a:lstStyle/>
          <a:p>
            <a:r>
              <a:rPr lang="en-US" dirty="0"/>
              <a:t>Annual Project Expenditure Report – </a:t>
            </a:r>
            <a:br>
              <a:rPr lang="en-US" dirty="0"/>
            </a:br>
            <a:r>
              <a:rPr lang="en-US" dirty="0" smtClean="0"/>
              <a:t>Q &amp; A</a:t>
            </a:r>
            <a:endParaRPr lang="en-US" dirty="0"/>
          </a:p>
        </p:txBody>
      </p:sp>
      <p:sp>
        <p:nvSpPr>
          <p:cNvPr id="3" name="Content Placeholder 2"/>
          <p:cNvSpPr>
            <a:spLocks noGrp="1"/>
          </p:cNvSpPr>
          <p:nvPr>
            <p:ph idx="1"/>
          </p:nvPr>
        </p:nvSpPr>
        <p:spPr>
          <a:xfrm>
            <a:off x="308264" y="1756611"/>
            <a:ext cx="11475028" cy="4964864"/>
          </a:xfrm>
        </p:spPr>
        <p:txBody>
          <a:bodyPr numCol="1">
            <a:normAutofit fontScale="92500" lnSpcReduction="20000"/>
          </a:bodyPr>
          <a:lstStyle/>
          <a:p>
            <a:pPr marL="0" indent="0">
              <a:buNone/>
            </a:pPr>
            <a:r>
              <a:rPr lang="en-US" dirty="0"/>
              <a:t>Q: “If we didn’t expend any of the Road Maintenance and Rehabilitation Account Local Streets and Roads Program Funds in the Fiscal </a:t>
            </a:r>
            <a:r>
              <a:rPr lang="en-US" dirty="0" smtClean="0"/>
              <a:t>Year</a:t>
            </a:r>
            <a:r>
              <a:rPr lang="en-US" dirty="0"/>
              <a:t> </a:t>
            </a:r>
            <a:r>
              <a:rPr lang="en-US" dirty="0" smtClean="0"/>
              <a:t>do we still need to submit a report?”</a:t>
            </a:r>
            <a:endParaRPr lang="en-US" dirty="0"/>
          </a:p>
          <a:p>
            <a:pPr marL="0" indent="0">
              <a:buNone/>
            </a:pPr>
            <a:r>
              <a:rPr lang="en-US" dirty="0">
                <a:solidFill>
                  <a:srgbClr val="FF0000"/>
                </a:solidFill>
              </a:rPr>
              <a:t>A: </a:t>
            </a:r>
            <a:r>
              <a:rPr lang="en-US" dirty="0" smtClean="0">
                <a:solidFill>
                  <a:srgbClr val="FF0000"/>
                </a:solidFill>
              </a:rPr>
              <a:t>Yes, regardless </a:t>
            </a:r>
            <a:r>
              <a:rPr lang="en-US" dirty="0">
                <a:solidFill>
                  <a:srgbClr val="FF0000"/>
                </a:solidFill>
              </a:rPr>
              <a:t>as to whether or not funds were expended in the fiscal year, per the program guidelines, each jurisdiction is required to provide an expenditure report updating the status and project details of the projects proposed for eligibility in FY 2017-18</a:t>
            </a:r>
            <a:r>
              <a:rPr lang="en-US" dirty="0" smtClean="0">
                <a:solidFill>
                  <a:srgbClr val="FF0000"/>
                </a:solidFill>
              </a:rPr>
              <a:t>.</a:t>
            </a:r>
          </a:p>
          <a:p>
            <a:r>
              <a:rPr lang="en-US" sz="2600" dirty="0" smtClean="0">
                <a:solidFill>
                  <a:srgbClr val="FF0000"/>
                </a:solidFill>
              </a:rPr>
              <a:t>SHC Section 2032.5(a</a:t>
            </a:r>
            <a:r>
              <a:rPr lang="en-US" sz="2600" dirty="0">
                <a:solidFill>
                  <a:srgbClr val="FF0000"/>
                </a:solidFill>
              </a:rPr>
              <a:t>) It is the intent of the Legislature that the Department of Transportation </a:t>
            </a:r>
            <a:r>
              <a:rPr lang="en-US" sz="2600" b="1" dirty="0">
                <a:solidFill>
                  <a:srgbClr val="FF0000"/>
                </a:solidFill>
              </a:rPr>
              <a:t>and </a:t>
            </a:r>
            <a:r>
              <a:rPr lang="en-US" sz="2600" b="1" u="sng" dirty="0">
                <a:solidFill>
                  <a:srgbClr val="FF0000"/>
                </a:solidFill>
              </a:rPr>
              <a:t>local governments</a:t>
            </a:r>
            <a:r>
              <a:rPr lang="en-US" sz="2600" dirty="0">
                <a:solidFill>
                  <a:srgbClr val="FF0000"/>
                </a:solidFill>
              </a:rPr>
              <a:t> are held accountable for the efficient investment of public funds to maintain the public highways, streets, and roads, and are accountable to the people through performance goals that are tracked and reported</a:t>
            </a:r>
            <a:r>
              <a:rPr lang="en-US" dirty="0">
                <a:solidFill>
                  <a:srgbClr val="FF0000"/>
                </a:solidFill>
              </a:rPr>
              <a:t>.</a:t>
            </a:r>
          </a:p>
          <a:p>
            <a:pPr marL="0" indent="0">
              <a:buNone/>
            </a:pPr>
            <a:endParaRPr lang="en-US" dirty="0"/>
          </a:p>
          <a:p>
            <a:pPr marL="0" indent="0" algn="ctr">
              <a:buNone/>
            </a:pPr>
            <a:r>
              <a:rPr lang="en-US" sz="2600" dirty="0"/>
              <a:t>2019 Local Streets and Roads Funding Program Reporting Guidelines</a:t>
            </a:r>
          </a:p>
          <a:p>
            <a:pPr marL="0" indent="0" algn="ctr">
              <a:buNone/>
            </a:pPr>
            <a:r>
              <a:rPr lang="en-US" sz="2000" dirty="0">
                <a:solidFill>
                  <a:srgbClr val="FF0000"/>
                </a:solidFill>
                <a:hlinkClick r:id="rId3"/>
              </a:rPr>
              <a:t>http://catc.ca.gov/programs/sb1/lsrp/docs/081518_LSRP_Reporting_Guidelines_Adpoted.pdf</a:t>
            </a:r>
            <a:r>
              <a:rPr lang="en-US" sz="2000" dirty="0">
                <a:solidFill>
                  <a:srgbClr val="FF0000"/>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19890083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24" y="101158"/>
            <a:ext cx="8416332" cy="1192369"/>
          </a:xfrm>
        </p:spPr>
        <p:txBody>
          <a:bodyPr>
            <a:normAutofit fontScale="90000"/>
          </a:bodyPr>
          <a:lstStyle/>
          <a:p>
            <a:r>
              <a:rPr lang="en-US" dirty="0"/>
              <a:t>Annual Project Expenditure Report – </a:t>
            </a:r>
            <a:br>
              <a:rPr lang="en-US" dirty="0"/>
            </a:br>
            <a:r>
              <a:rPr lang="en-US" dirty="0" smtClean="0"/>
              <a:t>Q &amp; A</a:t>
            </a:r>
            <a:endParaRPr lang="en-US" dirty="0"/>
          </a:p>
        </p:txBody>
      </p:sp>
      <p:sp>
        <p:nvSpPr>
          <p:cNvPr id="3" name="Content Placeholder 2"/>
          <p:cNvSpPr>
            <a:spLocks noGrp="1"/>
          </p:cNvSpPr>
          <p:nvPr>
            <p:ph idx="1"/>
          </p:nvPr>
        </p:nvSpPr>
        <p:spPr>
          <a:xfrm>
            <a:off x="308264" y="1756611"/>
            <a:ext cx="11475028" cy="4964864"/>
          </a:xfrm>
        </p:spPr>
        <p:txBody>
          <a:bodyPr numCol="1">
            <a:normAutofit/>
          </a:bodyPr>
          <a:lstStyle/>
          <a:p>
            <a:pPr marL="0" indent="0">
              <a:buNone/>
            </a:pPr>
            <a:r>
              <a:rPr lang="en-US" dirty="0"/>
              <a:t>Q: “If </a:t>
            </a:r>
            <a:r>
              <a:rPr lang="en-US" dirty="0" smtClean="0"/>
              <a:t>we are no longer using RMRA funds for any of the projects we originally listed, we just designate them “No Longer RMRA Funded” and will not have any other projects on our expenditure report, correct? </a:t>
            </a:r>
            <a:endParaRPr lang="en-US" dirty="0"/>
          </a:p>
          <a:p>
            <a:pPr marL="0" indent="0">
              <a:buNone/>
            </a:pPr>
            <a:r>
              <a:rPr lang="en-US" dirty="0">
                <a:solidFill>
                  <a:srgbClr val="FF0000"/>
                </a:solidFill>
              </a:rPr>
              <a:t>A: </a:t>
            </a:r>
            <a:r>
              <a:rPr lang="en-US" dirty="0" smtClean="0">
                <a:solidFill>
                  <a:srgbClr val="FF0000"/>
                </a:solidFill>
              </a:rPr>
              <a:t>If you are no longer funding any of the original proposed projects we do expect: </a:t>
            </a:r>
          </a:p>
          <a:p>
            <a:pPr lvl="1"/>
            <a:r>
              <a:rPr lang="en-US" dirty="0" smtClean="0">
                <a:solidFill>
                  <a:srgbClr val="FF0000"/>
                </a:solidFill>
              </a:rPr>
              <a:t>If no funds were expended in the FY and you are no longer going to use the funds on the proposed projects, you should add whatever project the City/County now intends to use those funds in the future. </a:t>
            </a:r>
          </a:p>
          <a:p>
            <a:pPr lvl="1"/>
            <a:r>
              <a:rPr lang="en-US" dirty="0" smtClean="0">
                <a:solidFill>
                  <a:srgbClr val="FF0000"/>
                </a:solidFill>
              </a:rPr>
              <a:t>If funds were expended, you will still need to add the project in which funds were expended on. </a:t>
            </a:r>
            <a:endParaRPr lang="en-US" dirty="0"/>
          </a:p>
          <a:p>
            <a:pPr marL="0" indent="0" algn="ctr">
              <a:buNone/>
            </a:pPr>
            <a:r>
              <a:rPr lang="en-US" sz="2600" dirty="0"/>
              <a:t>2019 Local Streets and Roads Funding Program Reporting Guidelines</a:t>
            </a:r>
          </a:p>
          <a:p>
            <a:pPr marL="0" indent="0" algn="ctr">
              <a:buNone/>
            </a:pPr>
            <a:r>
              <a:rPr lang="en-US" sz="2000" dirty="0">
                <a:solidFill>
                  <a:srgbClr val="FF0000"/>
                </a:solidFill>
                <a:hlinkClick r:id="rId3"/>
              </a:rPr>
              <a:t>http://catc.ca.gov/programs/sb1/lsrp/docs/081518_LSRP_Reporting_Guidelines_Adpoted.pdf</a:t>
            </a:r>
            <a:r>
              <a:rPr lang="en-US" sz="2000" dirty="0">
                <a:solidFill>
                  <a:srgbClr val="FF0000"/>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3322291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24" y="101158"/>
            <a:ext cx="8416332" cy="1192369"/>
          </a:xfrm>
        </p:spPr>
        <p:txBody>
          <a:bodyPr>
            <a:normAutofit fontScale="90000"/>
          </a:bodyPr>
          <a:lstStyle/>
          <a:p>
            <a:r>
              <a:rPr lang="en-US" dirty="0"/>
              <a:t>Annual Project Expenditure Report – </a:t>
            </a:r>
            <a:br>
              <a:rPr lang="en-US" dirty="0"/>
            </a:br>
            <a:r>
              <a:rPr lang="en-US" dirty="0" smtClean="0"/>
              <a:t>Q &amp; A</a:t>
            </a:r>
            <a:endParaRPr lang="en-US" dirty="0"/>
          </a:p>
        </p:txBody>
      </p:sp>
      <p:sp>
        <p:nvSpPr>
          <p:cNvPr id="3" name="Content Placeholder 2"/>
          <p:cNvSpPr>
            <a:spLocks noGrp="1"/>
          </p:cNvSpPr>
          <p:nvPr>
            <p:ph idx="1"/>
          </p:nvPr>
        </p:nvSpPr>
        <p:spPr>
          <a:xfrm>
            <a:off x="308264" y="1756611"/>
            <a:ext cx="11475028" cy="4964864"/>
          </a:xfrm>
        </p:spPr>
        <p:txBody>
          <a:bodyPr numCol="1">
            <a:normAutofit/>
          </a:bodyPr>
          <a:lstStyle/>
          <a:p>
            <a:pPr marL="0" indent="0">
              <a:buNone/>
            </a:pPr>
            <a:r>
              <a:rPr lang="en-US" dirty="0"/>
              <a:t>Q: </a:t>
            </a:r>
            <a:r>
              <a:rPr lang="en-US" dirty="0" smtClean="0"/>
              <a:t>“Why do we need to report based on component? We want to report based on design and build? </a:t>
            </a:r>
            <a:endParaRPr lang="en-US" dirty="0"/>
          </a:p>
          <a:p>
            <a:pPr marL="0" indent="0">
              <a:buNone/>
            </a:pPr>
            <a:r>
              <a:rPr lang="en-US" dirty="0">
                <a:solidFill>
                  <a:srgbClr val="FF0000"/>
                </a:solidFill>
              </a:rPr>
              <a:t>A: </a:t>
            </a:r>
            <a:r>
              <a:rPr lang="en-US" dirty="0" smtClean="0">
                <a:solidFill>
                  <a:srgbClr val="FF0000"/>
                </a:solidFill>
              </a:rPr>
              <a:t>Reporting based on the “Component” performed is vital to the integrity of the data collected in this report. Unlike most of the other SB1 programs, these funds are </a:t>
            </a:r>
            <a:r>
              <a:rPr lang="en-US" b="1" u="sng" dirty="0" smtClean="0">
                <a:solidFill>
                  <a:srgbClr val="FF0000"/>
                </a:solidFill>
              </a:rPr>
              <a:t>not</a:t>
            </a:r>
            <a:r>
              <a:rPr lang="en-US" dirty="0" smtClean="0">
                <a:solidFill>
                  <a:srgbClr val="FF0000"/>
                </a:solidFill>
              </a:rPr>
              <a:t> limited to just “Construction”. Therefore, we need to be able to capture when funds are used in Pre-Construction, the Pre-Construction Schedule, Status, Outcome/Outputs (if applicable), and specifically the RMRA Costs. </a:t>
            </a:r>
          </a:p>
          <a:p>
            <a:pPr marL="0" indent="0" algn="ctr">
              <a:buNone/>
            </a:pPr>
            <a:r>
              <a:rPr lang="en-US" sz="2600" dirty="0" smtClean="0"/>
              <a:t>2019 </a:t>
            </a:r>
            <a:r>
              <a:rPr lang="en-US" sz="2600" dirty="0"/>
              <a:t>Local Streets and Roads Funding Program Reporting Guidelines</a:t>
            </a:r>
          </a:p>
          <a:p>
            <a:pPr marL="0" indent="0" algn="ctr">
              <a:buNone/>
            </a:pPr>
            <a:r>
              <a:rPr lang="en-US" sz="2000" dirty="0">
                <a:solidFill>
                  <a:srgbClr val="FF0000"/>
                </a:solidFill>
                <a:hlinkClick r:id="rId3"/>
              </a:rPr>
              <a:t>http://catc.ca.gov/programs/sb1/lsrp/docs/081518_LSRP_Reporting_Guidelines_Adpoted.pdf</a:t>
            </a:r>
            <a:r>
              <a:rPr lang="en-US" sz="2000" dirty="0">
                <a:solidFill>
                  <a:srgbClr val="FF0000"/>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2900216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5522" y="113917"/>
            <a:ext cx="8416332" cy="1192369"/>
          </a:xfrm>
        </p:spPr>
        <p:txBody>
          <a:bodyPr>
            <a:normAutofit fontScale="90000"/>
          </a:bodyPr>
          <a:lstStyle/>
          <a:p>
            <a:r>
              <a:rPr lang="en-US" dirty="0"/>
              <a:t>Local Streets and Roads Program </a:t>
            </a:r>
            <a:br>
              <a:rPr lang="en-US" dirty="0"/>
            </a:br>
            <a:r>
              <a:rPr lang="en-US" dirty="0"/>
              <a:t>Cycle 1 (Fiscal Year 2017-18)</a:t>
            </a:r>
          </a:p>
        </p:txBody>
      </p:sp>
      <p:sp>
        <p:nvSpPr>
          <p:cNvPr id="2" name="Text Placeholder 1"/>
          <p:cNvSpPr>
            <a:spLocks noGrp="1"/>
          </p:cNvSpPr>
          <p:nvPr>
            <p:ph idx="1"/>
          </p:nvPr>
        </p:nvSpPr>
        <p:spPr>
          <a:xfrm>
            <a:off x="838200" y="1825625"/>
            <a:ext cx="10515600" cy="4351338"/>
          </a:xfrm>
        </p:spPr>
        <p:txBody>
          <a:bodyPr>
            <a:normAutofit/>
          </a:bodyPr>
          <a:lstStyle/>
          <a:p>
            <a:r>
              <a:rPr lang="en-US" sz="2600" dirty="0"/>
              <a:t>The Commission adopted 537 eligible cities and counties for FY 2017-18 program funding eligibility for Road Maintenance and Rehabilitation Account (RMRA) Local Streets and Roads Program Funding. </a:t>
            </a:r>
          </a:p>
          <a:p>
            <a:r>
              <a:rPr lang="en-US" sz="2600" dirty="0"/>
              <a:t>FY 2017-18 was the first (partial) year that cities and counties received these new funds on a monthly basis. </a:t>
            </a:r>
          </a:p>
          <a:p>
            <a:pPr lvl="1"/>
            <a:r>
              <a:rPr lang="en-US" sz="2600" dirty="0"/>
              <a:t>Total amount received as of </a:t>
            </a:r>
            <a:r>
              <a:rPr lang="en-US" sz="2600" u="sng" dirty="0"/>
              <a:t>August 22, 2018 = $ 386,448,136.32</a:t>
            </a:r>
          </a:p>
          <a:p>
            <a:r>
              <a:rPr lang="en-US" sz="2600" dirty="0"/>
              <a:t>First cycle Proposed Project Lists consisted of 4,096 Proposed Projects as submitted by cities and counties</a:t>
            </a:r>
            <a:r>
              <a:rPr lang="en-US" sz="2600" dirty="0" smtClean="0"/>
              <a:t>.</a:t>
            </a:r>
          </a:p>
          <a:p>
            <a:r>
              <a:rPr lang="en-US" sz="2600" dirty="0" smtClean="0"/>
              <a:t>Cycle </a:t>
            </a:r>
            <a:r>
              <a:rPr lang="en-US" sz="2600" dirty="0"/>
              <a:t>1 (FY 2017-18) </a:t>
            </a:r>
            <a:r>
              <a:rPr lang="en-US" sz="2600" b="1" dirty="0"/>
              <a:t>Annual Project Expenditure Report </a:t>
            </a:r>
            <a:r>
              <a:rPr lang="en-US" sz="2600" dirty="0"/>
              <a:t>is </a:t>
            </a:r>
            <a:r>
              <a:rPr lang="en-US" sz="2600" b="1" dirty="0"/>
              <a:t>due</a:t>
            </a:r>
            <a:r>
              <a:rPr lang="en-US" sz="2600" dirty="0"/>
              <a:t> to the Commission by </a:t>
            </a:r>
            <a:r>
              <a:rPr lang="en-US" sz="2600" b="1" dirty="0"/>
              <a:t>October 1, 2018</a:t>
            </a:r>
            <a:r>
              <a:rPr lang="en-US" sz="2600" dirty="0"/>
              <a:t>.</a:t>
            </a:r>
          </a:p>
          <a:p>
            <a:endParaRPr lang="en-US" dirty="0"/>
          </a:p>
        </p:txBody>
      </p:sp>
      <p:sp>
        <p:nvSpPr>
          <p:cNvPr id="3" name="Slide Number Placeholder 2"/>
          <p:cNvSpPr>
            <a:spLocks noGrp="1"/>
          </p:cNvSpPr>
          <p:nvPr>
            <p:ph type="sldNum" sz="quarter" idx="12"/>
          </p:nvPr>
        </p:nvSpPr>
        <p:spPr/>
        <p:txBody>
          <a:bodyPr/>
          <a:lstStyle/>
          <a:p>
            <a:fld id="{EABB78A3-3326-4A8F-943A-61F07D5EC68A}" type="slidenum">
              <a:rPr lang="en-US" smtClean="0"/>
              <a:pPr/>
              <a:t>4</a:t>
            </a:fld>
            <a:endParaRPr lang="en-US" dirty="0"/>
          </a:p>
        </p:txBody>
      </p:sp>
    </p:spTree>
    <p:extLst>
      <p:ext uri="{BB962C8B-B14F-4D97-AF65-F5344CB8AC3E}">
        <p14:creationId xmlns:p14="http://schemas.microsoft.com/office/powerpoint/2010/main" val="2027040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745" y="89584"/>
            <a:ext cx="8416332" cy="1192369"/>
          </a:xfrm>
        </p:spPr>
        <p:txBody>
          <a:bodyPr>
            <a:normAutofit fontScale="90000"/>
          </a:bodyPr>
          <a:lstStyle/>
          <a:p>
            <a:r>
              <a:rPr lang="en-US" dirty="0"/>
              <a:t>Annual Project Expenditure Report – </a:t>
            </a:r>
            <a:br>
              <a:rPr lang="en-US" dirty="0"/>
            </a:br>
            <a:r>
              <a:rPr lang="en-US" dirty="0" smtClean="0"/>
              <a:t>Q &amp; A</a:t>
            </a:r>
            <a:endParaRPr lang="en-US" dirty="0"/>
          </a:p>
        </p:txBody>
      </p:sp>
      <p:sp>
        <p:nvSpPr>
          <p:cNvPr id="3" name="Content Placeholder 2"/>
          <p:cNvSpPr>
            <a:spLocks noGrp="1"/>
          </p:cNvSpPr>
          <p:nvPr>
            <p:ph idx="1"/>
          </p:nvPr>
        </p:nvSpPr>
        <p:spPr>
          <a:xfrm>
            <a:off x="308264" y="1756611"/>
            <a:ext cx="11475028" cy="4964864"/>
          </a:xfrm>
        </p:spPr>
        <p:txBody>
          <a:bodyPr numCol="1">
            <a:normAutofit/>
          </a:bodyPr>
          <a:lstStyle/>
          <a:p>
            <a:pPr marL="0" indent="0">
              <a:buNone/>
            </a:pPr>
            <a:r>
              <a:rPr lang="en-US" dirty="0"/>
              <a:t>Q: “Why are we doing this report when </a:t>
            </a:r>
            <a:r>
              <a:rPr lang="en-US" dirty="0" smtClean="0"/>
              <a:t>we are already reporting our annual expenditures for the Annual Streets and Roads Report to the State Controller’s Office (SCO)?”</a:t>
            </a:r>
            <a:endParaRPr lang="en-US" dirty="0"/>
          </a:p>
          <a:p>
            <a:pPr marL="0" indent="0">
              <a:buNone/>
            </a:pPr>
            <a:r>
              <a:rPr lang="en-US" dirty="0">
                <a:solidFill>
                  <a:srgbClr val="FF0000"/>
                </a:solidFill>
              </a:rPr>
              <a:t>A: </a:t>
            </a:r>
            <a:r>
              <a:rPr lang="en-US" dirty="0" smtClean="0">
                <a:solidFill>
                  <a:srgbClr val="FF0000"/>
                </a:solidFill>
              </a:rPr>
              <a:t>This </a:t>
            </a:r>
            <a:r>
              <a:rPr lang="en-US" dirty="0">
                <a:solidFill>
                  <a:srgbClr val="FF0000"/>
                </a:solidFill>
              </a:rPr>
              <a:t>specific “Expenditure Report” is a direct requirement of the Streets and Highways Code Section 2034(b) for the Commission to collect </a:t>
            </a:r>
            <a:r>
              <a:rPr lang="en-US" dirty="0" smtClean="0">
                <a:solidFill>
                  <a:srgbClr val="FF0000"/>
                </a:solidFill>
              </a:rPr>
              <a:t>annually </a:t>
            </a:r>
            <a:r>
              <a:rPr lang="en-US" dirty="0">
                <a:solidFill>
                  <a:srgbClr val="FF0000"/>
                </a:solidFill>
              </a:rPr>
              <a:t>from the cities and counties.</a:t>
            </a:r>
          </a:p>
          <a:p>
            <a:pPr marL="0" indent="0">
              <a:buNone/>
            </a:pPr>
            <a:endParaRPr lang="en-US" dirty="0"/>
          </a:p>
          <a:p>
            <a:pPr marL="0" indent="0">
              <a:buNone/>
            </a:pPr>
            <a:r>
              <a:rPr lang="en-US" sz="2400" dirty="0"/>
              <a:t>Streets and Highways Code </a:t>
            </a:r>
            <a:r>
              <a:rPr lang="en-US" sz="2400" dirty="0" smtClean="0"/>
              <a:t>Section 2034(b) </a:t>
            </a:r>
            <a:r>
              <a:rPr lang="en-US" sz="2000" dirty="0" smtClean="0">
                <a:hlinkClick r:id="rId3"/>
              </a:rPr>
              <a:t>https</a:t>
            </a:r>
            <a:r>
              <a:rPr lang="en-US" sz="2000" dirty="0">
                <a:hlinkClick r:id="rId3"/>
              </a:rPr>
              <a:t>://leginfo.legislature.ca.gov/faces/codes_displayText.xhtml?lawCode=SHC&amp;division=3.&amp;title=&amp;part=&amp;chapter=2.&amp;</a:t>
            </a:r>
            <a:r>
              <a:rPr lang="en-US" sz="2000" dirty="0" smtClean="0">
                <a:hlinkClick r:id="rId3"/>
              </a:rPr>
              <a:t>article</a:t>
            </a:r>
            <a:endParaRPr lang="en-US" sz="2000"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6557849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745" y="89584"/>
            <a:ext cx="8416332" cy="1192369"/>
          </a:xfrm>
        </p:spPr>
        <p:txBody>
          <a:bodyPr>
            <a:normAutofit fontScale="90000"/>
          </a:bodyPr>
          <a:lstStyle/>
          <a:p>
            <a:r>
              <a:rPr lang="en-US" dirty="0"/>
              <a:t>Annual Project Expenditure Report – </a:t>
            </a:r>
            <a:br>
              <a:rPr lang="en-US" dirty="0"/>
            </a:br>
            <a:r>
              <a:rPr lang="en-US" dirty="0" smtClean="0"/>
              <a:t>Q &amp; A</a:t>
            </a:r>
            <a:endParaRPr lang="en-US" dirty="0"/>
          </a:p>
        </p:txBody>
      </p:sp>
      <p:sp>
        <p:nvSpPr>
          <p:cNvPr id="3" name="Content Placeholder 2"/>
          <p:cNvSpPr>
            <a:spLocks noGrp="1"/>
          </p:cNvSpPr>
          <p:nvPr>
            <p:ph idx="1"/>
          </p:nvPr>
        </p:nvSpPr>
        <p:spPr>
          <a:xfrm>
            <a:off x="308264" y="1756611"/>
            <a:ext cx="11475028" cy="4964864"/>
          </a:xfrm>
        </p:spPr>
        <p:txBody>
          <a:bodyPr numCol="1">
            <a:normAutofit/>
          </a:bodyPr>
          <a:lstStyle/>
          <a:p>
            <a:pPr marL="0" indent="0">
              <a:buNone/>
            </a:pPr>
            <a:r>
              <a:rPr lang="en-US" dirty="0"/>
              <a:t>Q: “What are Cities and Counties to do about their </a:t>
            </a:r>
            <a:r>
              <a:rPr lang="en-US" dirty="0" smtClean="0"/>
              <a:t>Maintenance Of Effort (MOE) if </a:t>
            </a:r>
            <a:r>
              <a:rPr lang="en-US" dirty="0"/>
              <a:t>they are unable to meet it? How will this impact a City or County’s eligibility for RMRA or HUTA funding? </a:t>
            </a:r>
          </a:p>
          <a:p>
            <a:pPr marL="0" indent="0">
              <a:buNone/>
            </a:pPr>
            <a:r>
              <a:rPr lang="en-US" dirty="0">
                <a:solidFill>
                  <a:srgbClr val="FF0000"/>
                </a:solidFill>
              </a:rPr>
              <a:t>A: </a:t>
            </a:r>
            <a:r>
              <a:rPr lang="en-US" dirty="0" smtClean="0">
                <a:solidFill>
                  <a:srgbClr val="FF0000"/>
                </a:solidFill>
              </a:rPr>
              <a:t>MOE </a:t>
            </a:r>
            <a:r>
              <a:rPr lang="en-US" dirty="0">
                <a:solidFill>
                  <a:srgbClr val="FF0000"/>
                </a:solidFill>
              </a:rPr>
              <a:t>compliance determination will be completed during an audit of the MOE; if during the audit, it is determined that an agency is not in compliance, RMRA funds received must be returned to the SCO. Returned funds will be reallocated to other agencies who were in compliance with requirements.</a:t>
            </a:r>
          </a:p>
          <a:p>
            <a:pPr marL="0" indent="0">
              <a:buNone/>
            </a:pPr>
            <a:endParaRPr lang="en-US" dirty="0"/>
          </a:p>
          <a:p>
            <a:pPr marL="0" indent="0">
              <a:buNone/>
            </a:pPr>
            <a:r>
              <a:rPr lang="en-US" sz="2400" dirty="0"/>
              <a:t>Streets and Highways </a:t>
            </a:r>
            <a:r>
              <a:rPr lang="en-US" sz="2400" dirty="0" smtClean="0"/>
              <a:t>Code (SHC) </a:t>
            </a:r>
            <a:r>
              <a:rPr lang="en-US" sz="2400" dirty="0"/>
              <a:t>Sections 2030 - 2038</a:t>
            </a:r>
          </a:p>
          <a:p>
            <a:pPr marL="0" indent="0">
              <a:buNone/>
            </a:pPr>
            <a:r>
              <a:rPr lang="en-US" sz="2000" dirty="0">
                <a:hlinkClick r:id="rId3"/>
              </a:rPr>
              <a:t>https://leginfo.legislature.ca.gov/faces/codes_displayText.xhtml?lawCode=SHC&amp;division=3.&amp;title=&amp;part=&amp;chapter=2.&amp;</a:t>
            </a:r>
            <a:r>
              <a:rPr lang="en-US" sz="2000" dirty="0" smtClean="0">
                <a:hlinkClick r:id="rId3"/>
              </a:rPr>
              <a:t>article</a:t>
            </a:r>
            <a:endParaRPr lang="en-US" sz="2000"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1389398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Controller’ Office - Contacts</a:t>
            </a:r>
          </a:p>
        </p:txBody>
      </p:sp>
      <p:sp>
        <p:nvSpPr>
          <p:cNvPr id="3" name="Content Placeholder 2"/>
          <p:cNvSpPr>
            <a:spLocks noGrp="1"/>
          </p:cNvSpPr>
          <p:nvPr>
            <p:ph idx="1"/>
          </p:nvPr>
        </p:nvSpPr>
        <p:spPr/>
        <p:txBody>
          <a:bodyPr/>
          <a:lstStyle/>
          <a:p>
            <a:pPr marL="0" indent="0">
              <a:buNone/>
            </a:pPr>
            <a:r>
              <a:rPr lang="en-US" dirty="0"/>
              <a:t>Local Government Services Division, Apportionments</a:t>
            </a:r>
          </a:p>
          <a:p>
            <a:r>
              <a:rPr lang="en-US" dirty="0"/>
              <a:t>Erika Bosnich – </a:t>
            </a:r>
            <a:r>
              <a:rPr lang="en-US" dirty="0">
                <a:hlinkClick r:id="rId3"/>
              </a:rPr>
              <a:t>Ebosnich@sco.ca.gov</a:t>
            </a:r>
            <a:endParaRPr lang="en-US" dirty="0"/>
          </a:p>
          <a:p>
            <a:r>
              <a:rPr lang="en-US" dirty="0"/>
              <a:t>Telephone – (916) 323-2892</a:t>
            </a:r>
          </a:p>
          <a:p>
            <a:endParaRPr lang="en-US" dirty="0"/>
          </a:p>
          <a:p>
            <a:pPr marL="0" indent="0">
              <a:buNone/>
            </a:pPr>
            <a:r>
              <a:rPr lang="en-US" dirty="0"/>
              <a:t>Division of Audits</a:t>
            </a:r>
          </a:p>
          <a:p>
            <a:r>
              <a:rPr lang="en-US" dirty="0"/>
              <a:t>Efren Loste - </a:t>
            </a:r>
            <a:r>
              <a:rPr lang="en-US" sz="2400" dirty="0">
                <a:hlinkClick r:id="rId4"/>
              </a:rPr>
              <a:t>AUDstreetsroads@sco.ca.gov</a:t>
            </a:r>
            <a:r>
              <a:rPr lang="en-US" sz="2400" dirty="0"/>
              <a:t> </a:t>
            </a:r>
          </a:p>
          <a:p>
            <a:r>
              <a:rPr lang="en-US" sz="2400" dirty="0"/>
              <a:t>Telephone – (916)324-7226</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4217961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Resources</a:t>
            </a:r>
          </a:p>
        </p:txBody>
      </p:sp>
      <p:sp>
        <p:nvSpPr>
          <p:cNvPr id="3" name="Content Placeholder 2"/>
          <p:cNvSpPr>
            <a:spLocks noGrp="1"/>
          </p:cNvSpPr>
          <p:nvPr>
            <p:ph idx="1"/>
          </p:nvPr>
        </p:nvSpPr>
        <p:spPr/>
        <p:txBody>
          <a:bodyPr/>
          <a:lstStyle/>
          <a:p>
            <a:r>
              <a:rPr lang="en-US" dirty="0"/>
              <a:t>California Transportation Commission: </a:t>
            </a:r>
          </a:p>
          <a:p>
            <a:pPr lvl="1"/>
            <a:r>
              <a:rPr lang="en-US" dirty="0">
                <a:hlinkClick r:id="rId3"/>
              </a:rPr>
              <a:t>http://catc.ca.gov/</a:t>
            </a:r>
            <a:r>
              <a:rPr lang="en-US" dirty="0"/>
              <a:t>   </a:t>
            </a:r>
          </a:p>
          <a:p>
            <a:r>
              <a:rPr lang="en-US" dirty="0"/>
              <a:t>Local Streets and Roads Program:</a:t>
            </a:r>
          </a:p>
          <a:p>
            <a:pPr lvl="1"/>
            <a:r>
              <a:rPr lang="en-US" dirty="0">
                <a:hlinkClick r:id="rId4"/>
              </a:rPr>
              <a:t>http://catc.ca.gov/programs/sb1/lsrp/</a:t>
            </a:r>
            <a:r>
              <a:rPr lang="en-US" dirty="0"/>
              <a:t>  </a:t>
            </a:r>
          </a:p>
          <a:p>
            <a:r>
              <a:rPr lang="en-US" dirty="0"/>
              <a:t>Online Reporting Tool:</a:t>
            </a:r>
          </a:p>
          <a:p>
            <a:pPr lvl="1"/>
            <a:r>
              <a:rPr lang="en-US" dirty="0">
                <a:hlinkClick r:id="rId5"/>
              </a:rPr>
              <a:t>https://calsmart.dot.ca.gov/login/auth</a:t>
            </a:r>
            <a:r>
              <a:rPr lang="en-US" dirty="0"/>
              <a:t> </a:t>
            </a:r>
          </a:p>
          <a:p>
            <a:r>
              <a:rPr lang="en-US" dirty="0"/>
              <a:t>State Controller’s Office:</a:t>
            </a:r>
          </a:p>
          <a:p>
            <a:pPr lvl="1"/>
            <a:r>
              <a:rPr lang="en-US" dirty="0">
                <a:hlinkClick r:id="rId6"/>
              </a:rPr>
              <a:t>https://www.sco.ca.gov/ard_local_apportionments.html</a:t>
            </a:r>
            <a:r>
              <a:rPr lang="en-US" dirty="0"/>
              <a:t> - FY Apportionments</a:t>
            </a:r>
          </a:p>
          <a:p>
            <a:pPr lvl="1"/>
            <a:r>
              <a:rPr lang="en-US" dirty="0">
                <a:hlinkClick r:id="rId7"/>
              </a:rPr>
              <a:t>https://www.sco.ca.gov/aud_road_maintenance_sb1.html</a:t>
            </a:r>
            <a:r>
              <a:rPr lang="en-US" dirty="0"/>
              <a:t> - FAQs Audits</a:t>
            </a:r>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3853169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Resources</a:t>
            </a:r>
          </a:p>
        </p:txBody>
      </p:sp>
      <p:sp>
        <p:nvSpPr>
          <p:cNvPr id="3" name="Content Placeholder 2"/>
          <p:cNvSpPr>
            <a:spLocks noGrp="1"/>
          </p:cNvSpPr>
          <p:nvPr>
            <p:ph idx="1"/>
          </p:nvPr>
        </p:nvSpPr>
        <p:spPr/>
        <p:txBody>
          <a:bodyPr/>
          <a:lstStyle/>
          <a:p>
            <a:r>
              <a:rPr lang="en-US" dirty="0"/>
              <a:t>California State Association of Counties: </a:t>
            </a:r>
          </a:p>
          <a:p>
            <a:pPr lvl="1"/>
            <a:r>
              <a:rPr lang="en-US" dirty="0">
                <a:hlinkClick r:id="rId3"/>
              </a:rPr>
              <a:t>http://www.counties.org/</a:t>
            </a:r>
            <a:r>
              <a:rPr lang="en-US" dirty="0"/>
              <a:t> </a:t>
            </a:r>
          </a:p>
          <a:p>
            <a:r>
              <a:rPr lang="en-US" dirty="0"/>
              <a:t>League of California Cities:</a:t>
            </a:r>
          </a:p>
          <a:p>
            <a:pPr lvl="1"/>
            <a:r>
              <a:rPr lang="en-US" dirty="0">
                <a:hlinkClick r:id="rId4"/>
              </a:rPr>
              <a:t>https://www.cacities.org/</a:t>
            </a:r>
            <a:r>
              <a:rPr lang="en-US" dirty="0"/>
              <a:t> </a:t>
            </a:r>
          </a:p>
          <a:p>
            <a:r>
              <a:rPr lang="en-US" dirty="0"/>
              <a:t>California Local Government Finance Almanac:</a:t>
            </a:r>
          </a:p>
          <a:p>
            <a:pPr lvl="1"/>
            <a:r>
              <a:rPr lang="en-US" dirty="0">
                <a:hlinkClick r:id="rId5"/>
              </a:rPr>
              <a:t>http://www.californiacityfinance.com/</a:t>
            </a: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1293856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474785" y="1825625"/>
            <a:ext cx="5358345" cy="4351338"/>
          </a:xfrm>
        </p:spPr>
        <p:txBody>
          <a:bodyPr/>
          <a:lstStyle/>
          <a:p>
            <a:pPr marL="0" indent="0" algn="ctr">
              <a:lnSpc>
                <a:spcPct val="100000"/>
              </a:lnSpc>
              <a:buNone/>
            </a:pPr>
            <a:r>
              <a:rPr lang="en-US" b="1" dirty="0"/>
              <a:t>More Information</a:t>
            </a:r>
            <a:endParaRPr lang="en-US" dirty="0"/>
          </a:p>
          <a:p>
            <a:pPr marL="0" indent="0" algn="ctr">
              <a:lnSpc>
                <a:spcPct val="100000"/>
              </a:lnSpc>
              <a:buNone/>
            </a:pPr>
            <a:r>
              <a:rPr lang="en-US" dirty="0"/>
              <a:t>Email: </a:t>
            </a:r>
            <a:r>
              <a:rPr lang="en-US" dirty="0">
                <a:hlinkClick r:id="rId3"/>
              </a:rPr>
              <a:t>LSR@catc.ca.gov</a:t>
            </a:r>
            <a:endParaRPr lang="en-US" dirty="0"/>
          </a:p>
          <a:p>
            <a:pPr marL="0" indent="0" algn="ctr">
              <a:lnSpc>
                <a:spcPct val="100000"/>
              </a:lnSpc>
              <a:buNone/>
            </a:pPr>
            <a:r>
              <a:rPr lang="en-US" dirty="0">
                <a:hlinkClick r:id="rId4"/>
              </a:rPr>
              <a:t>Alicia.Sequeira@catc.ca.gov</a:t>
            </a:r>
            <a:endParaRPr lang="en-US" dirty="0"/>
          </a:p>
          <a:p>
            <a:pPr marL="0" indent="0" algn="ctr">
              <a:lnSpc>
                <a:spcPct val="100000"/>
              </a:lnSpc>
              <a:buNone/>
            </a:pPr>
            <a:endParaRPr lang="en-US" dirty="0"/>
          </a:p>
          <a:p>
            <a:pPr marL="0" indent="0" algn="ctr">
              <a:lnSpc>
                <a:spcPct val="100000"/>
              </a:lnSpc>
              <a:buNone/>
            </a:pPr>
            <a:r>
              <a:rPr lang="en-US" dirty="0"/>
              <a:t>CTC-LSR Program Website:</a:t>
            </a:r>
          </a:p>
          <a:p>
            <a:pPr marL="0" indent="0" algn="ctr">
              <a:lnSpc>
                <a:spcPct val="100000"/>
              </a:lnSpc>
              <a:buNone/>
            </a:pPr>
            <a:r>
              <a:rPr lang="en-US" sz="2400" dirty="0">
                <a:hlinkClick r:id="rId5"/>
              </a:rPr>
              <a:t>http://catc.ca.gov/programs/sb1/lsrp/</a:t>
            </a:r>
            <a:endParaRPr lang="en-US" sz="2400" dirty="0"/>
          </a:p>
          <a:p>
            <a:pPr marL="0" indent="0" algn="ctr">
              <a:lnSpc>
                <a:spcPct val="100000"/>
              </a:lnSpc>
              <a:buNone/>
            </a:pPr>
            <a:endParaRPr lang="en-US" dirty="0"/>
          </a:p>
          <a:p>
            <a:pPr marL="0" indent="0" algn="ctr">
              <a:lnSpc>
                <a:spcPct val="100000"/>
              </a:lnSpc>
              <a:buNone/>
            </a:pPr>
            <a:endParaRPr lang="en-US" dirty="0"/>
          </a:p>
        </p:txBody>
      </p:sp>
      <p:pic>
        <p:nvPicPr>
          <p:cNvPr id="4" name="Picture 3"/>
          <p:cNvPicPr>
            <a:picLocks noChangeAspect="1"/>
          </p:cNvPicPr>
          <p:nvPr/>
        </p:nvPicPr>
        <p:blipFill>
          <a:blip r:embed="rId6"/>
          <a:stretch>
            <a:fillRect/>
          </a:stretch>
        </p:blipFill>
        <p:spPr>
          <a:xfrm>
            <a:off x="5833130" y="1825625"/>
            <a:ext cx="5863659" cy="4351338"/>
          </a:xfrm>
          <a:prstGeom prst="rect">
            <a:avLst/>
          </a:prstGeom>
          <a:effectLst>
            <a:softEdge rad="88900"/>
          </a:effectLst>
        </p:spPr>
      </p:pic>
      <p:sp>
        <p:nvSpPr>
          <p:cNvPr id="5" name="Slide Number Placeholder 4"/>
          <p:cNvSpPr>
            <a:spLocks noGrp="1"/>
          </p:cNvSpPr>
          <p:nvPr>
            <p:ph type="sldNum" sz="quarter" idx="12"/>
          </p:nvPr>
        </p:nvSpPr>
        <p:spPr/>
        <p:txBody>
          <a:bodyPr/>
          <a:lstStyle/>
          <a:p>
            <a:fld id="{EABB78A3-3326-4A8F-943A-61F07D5EC68A}" type="slidenum">
              <a:rPr lang="en-US" smtClean="0">
                <a:solidFill>
                  <a:prstClr val="black">
                    <a:tint val="75000"/>
                  </a:prstClr>
                </a:solidFill>
              </a:rPr>
              <a:pPr/>
              <a:t>45</a:t>
            </a:fld>
            <a:endParaRPr lang="en-US" dirty="0">
              <a:solidFill>
                <a:prstClr val="black">
                  <a:tint val="75000"/>
                </a:prstClr>
              </a:solidFill>
            </a:endParaRPr>
          </a:p>
        </p:txBody>
      </p:sp>
      <p:cxnSp>
        <p:nvCxnSpPr>
          <p:cNvPr id="8" name="Straight Connector 7"/>
          <p:cNvCxnSpPr/>
          <p:nvPr/>
        </p:nvCxnSpPr>
        <p:spPr>
          <a:xfrm>
            <a:off x="1117507" y="2355574"/>
            <a:ext cx="4072901" cy="5470"/>
          </a:xfrm>
          <a:prstGeom prst="line">
            <a:avLst/>
          </a:prstGeom>
          <a:ln w="25400" cmpd="sng">
            <a:solidFill>
              <a:srgbClr val="01946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51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66004"/>
            <a:ext cx="11259532" cy="1325563"/>
          </a:xfrm>
        </p:spPr>
        <p:txBody>
          <a:bodyPr>
            <a:normAutofit/>
          </a:bodyPr>
          <a:lstStyle/>
          <a:p>
            <a:r>
              <a:rPr lang="en-US" dirty="0" smtClean="0"/>
              <a:t>Reporting Tools </a:t>
            </a:r>
            <a:r>
              <a:rPr lang="en-US" dirty="0"/>
              <a:t>and </a:t>
            </a:r>
            <a:r>
              <a:rPr lang="en-US" dirty="0" smtClean="0"/>
              <a:t>Guides</a:t>
            </a:r>
            <a:endParaRPr lang="en-US" dirty="0"/>
          </a:p>
        </p:txBody>
      </p:sp>
      <p:sp>
        <p:nvSpPr>
          <p:cNvPr id="4" name="Slide Number Placeholder 3"/>
          <p:cNvSpPr>
            <a:spLocks noGrp="1"/>
          </p:cNvSpPr>
          <p:nvPr>
            <p:ph type="sldNum" sz="quarter" idx="12"/>
          </p:nvPr>
        </p:nvSpPr>
        <p:spPr/>
        <p:txBody>
          <a:bodyPr/>
          <a:lstStyle/>
          <a:p>
            <a:fld id="{EABB78A3-3326-4A8F-943A-61F07D5EC68A}" type="slidenum">
              <a:rPr lang="en-US" smtClean="0">
                <a:solidFill>
                  <a:prstClr val="black">
                    <a:tint val="75000"/>
                  </a:prstClr>
                </a:solidFill>
              </a:rPr>
              <a:pPr/>
              <a:t>5</a:t>
            </a:fld>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161827" y="1898562"/>
            <a:ext cx="11868346" cy="4121391"/>
          </a:xfrm>
          <a:prstGeom prst="rect">
            <a:avLst/>
          </a:prstGeom>
        </p:spPr>
      </p:pic>
      <p:sp>
        <p:nvSpPr>
          <p:cNvPr id="8" name="Rounded Rectangle 7"/>
          <p:cNvSpPr/>
          <p:nvPr/>
        </p:nvSpPr>
        <p:spPr>
          <a:xfrm>
            <a:off x="603315" y="4044100"/>
            <a:ext cx="2828042" cy="55618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2" name="Straight Arrow Connector 11"/>
          <p:cNvCxnSpPr/>
          <p:nvPr/>
        </p:nvCxnSpPr>
        <p:spPr>
          <a:xfrm flipH="1">
            <a:off x="3431357" y="3959258"/>
            <a:ext cx="1804447" cy="28370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5258191" y="3497593"/>
            <a:ext cx="3876381"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Comprehensive User Guide to walk you through the reporting process. </a:t>
            </a:r>
            <a:endParaRPr lang="en-US" dirty="0"/>
          </a:p>
        </p:txBody>
      </p:sp>
      <p:sp>
        <p:nvSpPr>
          <p:cNvPr id="19" name="Rounded Rectangle 18"/>
          <p:cNvSpPr/>
          <p:nvPr/>
        </p:nvSpPr>
        <p:spPr>
          <a:xfrm>
            <a:off x="603315" y="4600280"/>
            <a:ext cx="2828042" cy="55618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1" name="Straight Arrow Connector 20"/>
          <p:cNvCxnSpPr/>
          <p:nvPr/>
        </p:nvCxnSpPr>
        <p:spPr>
          <a:xfrm flipH="1">
            <a:off x="3431356" y="4653829"/>
            <a:ext cx="1804447" cy="28370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5235803" y="4233130"/>
            <a:ext cx="6340312" cy="92333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Official Local Streets and Roads Funding Program Reporting (Criteria) instructions. Detailed criteria for Proposed Project Submittals and Annual Project Expenditure Reporting.</a:t>
            </a:r>
            <a:endParaRPr lang="en-US" dirty="0"/>
          </a:p>
        </p:txBody>
      </p:sp>
      <p:sp>
        <p:nvSpPr>
          <p:cNvPr id="23" name="Rounded Rectangle 22"/>
          <p:cNvSpPr/>
          <p:nvPr/>
        </p:nvSpPr>
        <p:spPr>
          <a:xfrm>
            <a:off x="6363092" y="5507143"/>
            <a:ext cx="1498862" cy="312624"/>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 name="Rounded Rectangle 23"/>
          <p:cNvSpPr/>
          <p:nvPr/>
        </p:nvSpPr>
        <p:spPr>
          <a:xfrm>
            <a:off x="2407761" y="5963085"/>
            <a:ext cx="2828042" cy="5561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Weblink</a:t>
            </a:r>
            <a:r>
              <a:rPr lang="en-US" dirty="0" smtClean="0"/>
              <a:t> to the CalSMART Reporting Tool</a:t>
            </a:r>
            <a:endParaRPr lang="en-US" dirty="0"/>
          </a:p>
        </p:txBody>
      </p:sp>
      <p:cxnSp>
        <p:nvCxnSpPr>
          <p:cNvPr id="25" name="Straight Arrow Connector 24"/>
          <p:cNvCxnSpPr/>
          <p:nvPr/>
        </p:nvCxnSpPr>
        <p:spPr>
          <a:xfrm flipV="1">
            <a:off x="5235803" y="5819767"/>
            <a:ext cx="1127289" cy="463308"/>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6" name="Rounded Rectangle 25"/>
          <p:cNvSpPr/>
          <p:nvPr/>
        </p:nvSpPr>
        <p:spPr>
          <a:xfrm>
            <a:off x="3338659" y="2933701"/>
            <a:ext cx="3524054" cy="50065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9" name="Straight Arrow Connector 28"/>
          <p:cNvCxnSpPr/>
          <p:nvPr/>
        </p:nvCxnSpPr>
        <p:spPr>
          <a:xfrm flipH="1">
            <a:off x="5235803" y="2434389"/>
            <a:ext cx="1542069" cy="7664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687532" y="1855708"/>
            <a:ext cx="3846136" cy="69758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2019 Local Streets and Roads Funding Program Reporting Guidelines</a:t>
            </a:r>
            <a:endParaRPr lang="en-US" dirty="0"/>
          </a:p>
        </p:txBody>
      </p:sp>
      <p:sp>
        <p:nvSpPr>
          <p:cNvPr id="31" name="TextBox 30"/>
          <p:cNvSpPr txBox="1"/>
          <p:nvPr/>
        </p:nvSpPr>
        <p:spPr>
          <a:xfrm>
            <a:off x="161827" y="1386230"/>
            <a:ext cx="3884879" cy="369332"/>
          </a:xfrm>
          <a:prstGeom prst="rect">
            <a:avLst/>
          </a:prstGeom>
          <a:noFill/>
        </p:spPr>
        <p:txBody>
          <a:bodyPr wrap="square" rtlCol="0">
            <a:spAutoFit/>
          </a:bodyPr>
          <a:lstStyle/>
          <a:p>
            <a:r>
              <a:rPr lang="en-US">
                <a:hlinkClick r:id="rId4"/>
              </a:rPr>
              <a:t>http://catc.ca.gov/programs/sb1/lsrp/</a:t>
            </a:r>
            <a:endParaRPr lang="en-US" dirty="0"/>
          </a:p>
        </p:txBody>
      </p:sp>
    </p:spTree>
    <p:extLst>
      <p:ext uri="{BB962C8B-B14F-4D97-AF65-F5344CB8AC3E}">
        <p14:creationId xmlns:p14="http://schemas.microsoft.com/office/powerpoint/2010/main" val="35310451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90" y="50683"/>
            <a:ext cx="8416332" cy="1192369"/>
          </a:xfrm>
        </p:spPr>
        <p:txBody>
          <a:bodyPr>
            <a:normAutofit fontScale="90000"/>
          </a:bodyPr>
          <a:lstStyle/>
          <a:p>
            <a:r>
              <a:rPr lang="en-US" dirty="0" smtClean="0"/>
              <a:t>What Should I Do Before I Begin The Report? </a:t>
            </a:r>
            <a:endParaRPr lang="en-US" dirty="0"/>
          </a:p>
        </p:txBody>
      </p:sp>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6</a:t>
            </a:fld>
            <a:endParaRPr lang="en-US" dirty="0">
              <a:solidFill>
                <a:prstClr val="black">
                  <a:tint val="75000"/>
                </a:prstClr>
              </a:solidFill>
            </a:endParaRPr>
          </a:p>
        </p:txBody>
      </p:sp>
      <p:sp>
        <p:nvSpPr>
          <p:cNvPr id="8" name="TextBox 7"/>
          <p:cNvSpPr txBox="1"/>
          <p:nvPr/>
        </p:nvSpPr>
        <p:spPr>
          <a:xfrm>
            <a:off x="544749" y="1687354"/>
            <a:ext cx="9756843" cy="5786199"/>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t>Review the Reporting Criteria Details (Slides </a:t>
            </a:r>
            <a:r>
              <a:rPr lang="en-US" sz="2400" dirty="0" smtClean="0"/>
              <a:t>6-13)</a:t>
            </a:r>
            <a:endParaRPr lang="en-US" sz="2400" dirty="0"/>
          </a:p>
          <a:p>
            <a:pPr marL="285750" indent="-285750">
              <a:buFont typeface="Wingdings" panose="05000000000000000000" pitchFamily="2" charset="2"/>
              <a:buChar char="ü"/>
            </a:pPr>
            <a:r>
              <a:rPr lang="en-US" sz="2400" dirty="0"/>
              <a:t>Read </a:t>
            </a:r>
            <a:r>
              <a:rPr lang="en-US" sz="2400" dirty="0" smtClean="0"/>
              <a:t>through Section </a:t>
            </a:r>
            <a:r>
              <a:rPr lang="en-US" sz="2400" dirty="0"/>
              <a:t>B of the </a:t>
            </a:r>
            <a:r>
              <a:rPr lang="en-US" sz="2400" dirty="0">
                <a:hlinkClick r:id="rId2"/>
              </a:rPr>
              <a:t>Online Reporting Tool Instructions </a:t>
            </a:r>
            <a:r>
              <a:rPr lang="en-US" sz="2400" dirty="0"/>
              <a:t>for additional detail.</a:t>
            </a:r>
          </a:p>
          <a:p>
            <a:pPr marL="285750" indent="-285750">
              <a:buFont typeface="Wingdings" panose="05000000000000000000" pitchFamily="2" charset="2"/>
              <a:buChar char="ü"/>
            </a:pPr>
            <a:r>
              <a:rPr lang="en-US" sz="2400" dirty="0"/>
              <a:t>Collect all Relevant Project Related Data and Details For:</a:t>
            </a:r>
          </a:p>
          <a:p>
            <a:pPr marL="742950" lvl="1" indent="-285750">
              <a:buFont typeface="Wingdings" panose="05000000000000000000" pitchFamily="2" charset="2"/>
              <a:buChar char="ü"/>
            </a:pPr>
            <a:r>
              <a:rPr lang="en-US" sz="2000" dirty="0"/>
              <a:t>Any Project Component that utilized RMRA Local Streets and Roads Program Funding</a:t>
            </a:r>
          </a:p>
          <a:p>
            <a:pPr marL="742950" lvl="1" indent="-285750">
              <a:buFont typeface="Wingdings" panose="05000000000000000000" pitchFamily="2" charset="2"/>
              <a:buChar char="ü"/>
            </a:pPr>
            <a:r>
              <a:rPr lang="en-US" sz="2000" dirty="0"/>
              <a:t>Any Project that appeared on the 2017-18 Proposed Project List submitted for funding eligibility</a:t>
            </a:r>
            <a:r>
              <a:rPr lang="en-US" sz="2000" dirty="0" smtClean="0"/>
              <a:t>.</a:t>
            </a:r>
          </a:p>
          <a:p>
            <a:pPr marL="742950" lvl="1" indent="-285750">
              <a:buFont typeface="Wingdings" panose="05000000000000000000" pitchFamily="2" charset="2"/>
              <a:buChar char="ü"/>
            </a:pPr>
            <a:r>
              <a:rPr lang="en-US" sz="2000" dirty="0" smtClean="0"/>
              <a:t>Use the Excel Worksheet provided by the LSR team, to help you collect and organize all data before initiating report. </a:t>
            </a:r>
            <a:endParaRPr lang="en-US" sz="2000" dirty="0"/>
          </a:p>
          <a:p>
            <a:pPr marL="285750" indent="-285750">
              <a:buFont typeface="Wingdings" panose="05000000000000000000" pitchFamily="2" charset="2"/>
              <a:buChar char="ü"/>
            </a:pPr>
            <a:r>
              <a:rPr lang="en-US" sz="2400" dirty="0"/>
              <a:t>Look up the </a:t>
            </a:r>
            <a:r>
              <a:rPr lang="en-US" sz="2400" dirty="0">
                <a:hlinkClick r:id="rId3"/>
              </a:rPr>
              <a:t>Estimated RMRA “New SB1” </a:t>
            </a:r>
            <a:r>
              <a:rPr lang="en-US" sz="2400" dirty="0"/>
              <a:t>funding amount for Fiscal Year 2017-18</a:t>
            </a:r>
          </a:p>
          <a:p>
            <a:pPr marL="285750" indent="-285750">
              <a:buFont typeface="Wingdings" panose="05000000000000000000" pitchFamily="2" charset="2"/>
              <a:buChar char="ü"/>
            </a:pPr>
            <a:r>
              <a:rPr lang="en-US" sz="2400" dirty="0"/>
              <a:t>Verify the total </a:t>
            </a:r>
            <a:r>
              <a:rPr lang="en-US" sz="2400" dirty="0">
                <a:hlinkClick r:id="rId4"/>
              </a:rPr>
              <a:t>RMRA FY 2017-18 Apportionment Received </a:t>
            </a:r>
            <a:endParaRPr lang="en-US" sz="2400" dirty="0"/>
          </a:p>
          <a:p>
            <a:pPr marL="742950" lvl="1" indent="-285750">
              <a:buFont typeface="Wingdings" panose="05000000000000000000" pitchFamily="2" charset="2"/>
              <a:buChar char="ü"/>
            </a:pPr>
            <a:r>
              <a:rPr lang="en-US" sz="2000" dirty="0"/>
              <a:t>Total from January – June </a:t>
            </a:r>
          </a:p>
          <a:p>
            <a:pPr marL="742950" lvl="1" indent="-285750">
              <a:buFont typeface="Wingdings" panose="05000000000000000000" pitchFamily="2" charset="2"/>
              <a:buChar char="ü"/>
            </a:pPr>
            <a:r>
              <a:rPr lang="en-US" sz="2000" dirty="0"/>
              <a:t>Combined Total of July and August </a:t>
            </a:r>
          </a:p>
          <a:p>
            <a:pPr marL="742950" lvl="1" indent="-285750">
              <a:buFont typeface="Wingdings" panose="05000000000000000000" pitchFamily="2" charset="2"/>
              <a:buChar char="ü"/>
            </a:pPr>
            <a:r>
              <a:rPr lang="en-US" sz="2000" dirty="0"/>
              <a:t>The System will auto populate the combined total for the </a:t>
            </a:r>
            <a:r>
              <a:rPr lang="en-US" sz="2000" dirty="0" smtClean="0"/>
              <a:t>FY  </a:t>
            </a:r>
            <a:endParaRPr lang="en-US" sz="2000" dirty="0"/>
          </a:p>
          <a:p>
            <a:pPr marL="285750" indent="-285750">
              <a:buFont typeface="Wingdings" panose="05000000000000000000" pitchFamily="2" charset="2"/>
              <a:buChar char="ü"/>
            </a:pPr>
            <a:endParaRPr lang="en-US" sz="2400" dirty="0"/>
          </a:p>
          <a:p>
            <a:r>
              <a:rPr lang="en-US" dirty="0"/>
              <a:t> </a:t>
            </a:r>
          </a:p>
        </p:txBody>
      </p:sp>
    </p:spTree>
    <p:extLst>
      <p:ext uri="{BB962C8B-B14F-4D97-AF65-F5344CB8AC3E}">
        <p14:creationId xmlns:p14="http://schemas.microsoft.com/office/powerpoint/2010/main" val="1069005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ABB78A3-3326-4A8F-943A-61F07D5EC68A}" type="slidenum">
              <a:rPr lang="en-US" smtClean="0">
                <a:solidFill>
                  <a:prstClr val="black">
                    <a:tint val="75000"/>
                  </a:prstClr>
                </a:solidFill>
              </a:rPr>
              <a:pPr/>
              <a:t>7</a:t>
            </a:fld>
            <a:endParaRPr lang="en-US" dirty="0">
              <a:solidFill>
                <a:prstClr val="black">
                  <a:tint val="75000"/>
                </a:prstClr>
              </a:solidFill>
            </a:endParaRPr>
          </a:p>
        </p:txBody>
      </p:sp>
      <p:sp>
        <p:nvSpPr>
          <p:cNvPr id="10" name="Title 1"/>
          <p:cNvSpPr>
            <a:spLocks noGrp="1"/>
          </p:cNvSpPr>
          <p:nvPr>
            <p:ph type="title"/>
          </p:nvPr>
        </p:nvSpPr>
        <p:spPr>
          <a:xfrm>
            <a:off x="303620" y="66783"/>
            <a:ext cx="8416332" cy="1192369"/>
          </a:xfrm>
        </p:spPr>
        <p:txBody>
          <a:bodyPr>
            <a:normAutofit/>
          </a:bodyPr>
          <a:lstStyle/>
          <a:p>
            <a:r>
              <a:rPr lang="en-US" dirty="0" smtClean="0"/>
              <a:t>What Is The Reporting Criteria? </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1808145901"/>
              </p:ext>
            </p:extLst>
          </p:nvPr>
        </p:nvGraphicFramePr>
        <p:xfrm>
          <a:off x="303620" y="1797677"/>
          <a:ext cx="10460632" cy="4741235"/>
        </p:xfrm>
        <a:graphic>
          <a:graphicData uri="http://schemas.openxmlformats.org/drawingml/2006/table">
            <a:tbl>
              <a:tblPr firstRow="1" firstCol="1" bandRow="1">
                <a:tableStyleId>{69CF1AB2-1976-4502-BF36-3FF5EA218861}</a:tableStyleId>
              </a:tblPr>
              <a:tblGrid>
                <a:gridCol w="5230316"/>
                <a:gridCol w="5230316"/>
              </a:tblGrid>
              <a:tr h="1205555">
                <a:tc>
                  <a:txBody>
                    <a:bodyPr/>
                    <a:lstStyle/>
                    <a:p>
                      <a:pPr marL="0" marR="0" algn="ctr">
                        <a:spcBef>
                          <a:spcPts val="0"/>
                        </a:spcBef>
                        <a:spcAft>
                          <a:spcPts val="0"/>
                        </a:spcAft>
                      </a:pPr>
                      <a:endParaRPr lang="en-US" sz="2000" dirty="0" smtClean="0">
                        <a:effectLst/>
                      </a:endParaRPr>
                    </a:p>
                    <a:p>
                      <a:pPr marL="0" marR="0" algn="ctr">
                        <a:spcBef>
                          <a:spcPts val="0"/>
                        </a:spcBef>
                        <a:spcAft>
                          <a:spcPts val="0"/>
                        </a:spcAft>
                      </a:pPr>
                      <a:r>
                        <a:rPr lang="en-US" sz="2400" dirty="0" smtClean="0">
                          <a:effectLst/>
                        </a:rPr>
                        <a:t>FY </a:t>
                      </a:r>
                      <a:r>
                        <a:rPr lang="en-US" sz="2400" dirty="0">
                          <a:effectLst/>
                        </a:rPr>
                        <a:t>2017-18 RMRA </a:t>
                      </a:r>
                      <a:r>
                        <a:rPr lang="en-US" sz="2400" dirty="0" smtClean="0">
                          <a:effectLst/>
                        </a:rPr>
                        <a:t>Local Streets and Roads Apportionments </a:t>
                      </a:r>
                      <a:r>
                        <a:rPr lang="en-US" sz="2400" dirty="0">
                          <a:effectLst/>
                        </a:rPr>
                        <a:t>Received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spcBef>
                          <a:spcPts val="0"/>
                        </a:spcBef>
                        <a:spcAft>
                          <a:spcPts val="0"/>
                        </a:spcAft>
                      </a:pPr>
                      <a:endParaRPr lang="en-US" sz="2000" dirty="0" smtClean="0">
                        <a:effectLst/>
                      </a:endParaRPr>
                    </a:p>
                    <a:p>
                      <a:pPr marL="0" marR="0" algn="ctr">
                        <a:spcBef>
                          <a:spcPts val="0"/>
                        </a:spcBef>
                        <a:spcAft>
                          <a:spcPts val="0"/>
                        </a:spcAft>
                      </a:pPr>
                      <a:r>
                        <a:rPr lang="en-US" sz="2400" dirty="0" smtClean="0">
                          <a:effectLst/>
                        </a:rPr>
                        <a:t>FY 2017-18 RMRA</a:t>
                      </a:r>
                      <a:r>
                        <a:rPr lang="en-US" sz="2400" baseline="0" dirty="0" smtClean="0">
                          <a:effectLst/>
                        </a:rPr>
                        <a:t> Local Streets and Roads</a:t>
                      </a:r>
                      <a:r>
                        <a:rPr lang="en-US" sz="2400" dirty="0" smtClean="0">
                          <a:effectLst/>
                        </a:rPr>
                        <a:t> </a:t>
                      </a:r>
                      <a:r>
                        <a:rPr lang="en-US" sz="2400" dirty="0">
                          <a:effectLst/>
                        </a:rPr>
                        <a:t>Expenditures Reported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1146708">
                <a:tc>
                  <a:txBody>
                    <a:bodyPr/>
                    <a:lstStyle/>
                    <a:p>
                      <a:pPr marL="0" marR="0" algn="ctr">
                        <a:spcBef>
                          <a:spcPts val="0"/>
                        </a:spcBef>
                        <a:spcAft>
                          <a:spcPts val="0"/>
                        </a:spcAft>
                      </a:pPr>
                      <a:endParaRPr lang="en-US" sz="2000" b="0" dirty="0" smtClean="0">
                        <a:effectLst/>
                      </a:endParaRPr>
                    </a:p>
                    <a:p>
                      <a:pPr marL="0" marR="0" algn="ctr">
                        <a:spcBef>
                          <a:spcPts val="0"/>
                        </a:spcBef>
                        <a:spcAft>
                          <a:spcPts val="0"/>
                        </a:spcAft>
                      </a:pPr>
                      <a:r>
                        <a:rPr lang="en-US" sz="2000" b="0" dirty="0" smtClean="0">
                          <a:effectLst/>
                        </a:rPr>
                        <a:t>To </a:t>
                      </a:r>
                      <a:r>
                        <a:rPr lang="en-US" sz="2000" b="0" dirty="0">
                          <a:effectLst/>
                        </a:rPr>
                        <a:t>be reported </a:t>
                      </a:r>
                      <a:r>
                        <a:rPr lang="en-US" sz="2000" b="0" dirty="0" smtClean="0">
                          <a:effectLst/>
                        </a:rPr>
                        <a:t>based </a:t>
                      </a:r>
                      <a:r>
                        <a:rPr lang="en-US" sz="2000" b="0" dirty="0">
                          <a:effectLst/>
                        </a:rPr>
                        <a:t>on what each jurisdiction received between January 2018 and </a:t>
                      </a:r>
                      <a:endParaRPr lang="en-US" sz="2000" b="0" dirty="0" smtClean="0">
                        <a:effectLst/>
                      </a:endParaRPr>
                    </a:p>
                    <a:p>
                      <a:pPr marL="0" marR="0" algn="ctr">
                        <a:spcBef>
                          <a:spcPts val="0"/>
                        </a:spcBef>
                        <a:spcAft>
                          <a:spcPts val="0"/>
                        </a:spcAft>
                      </a:pPr>
                      <a:r>
                        <a:rPr lang="en-US" sz="2000" b="0" dirty="0" smtClean="0">
                          <a:effectLst/>
                        </a:rPr>
                        <a:t>August </a:t>
                      </a:r>
                      <a:r>
                        <a:rPr lang="en-US" sz="2000" b="0" dirty="0">
                          <a:effectLst/>
                        </a:rPr>
                        <a:t>2018</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spcBef>
                          <a:spcPts val="0"/>
                        </a:spcBef>
                        <a:spcAft>
                          <a:spcPts val="0"/>
                        </a:spcAft>
                      </a:pPr>
                      <a:endParaRPr lang="en-US" sz="2000" dirty="0" smtClean="0">
                        <a:effectLst/>
                      </a:endParaRPr>
                    </a:p>
                    <a:p>
                      <a:pPr marL="0" marR="0" algn="ctr">
                        <a:spcBef>
                          <a:spcPts val="0"/>
                        </a:spcBef>
                        <a:spcAft>
                          <a:spcPts val="0"/>
                        </a:spcAft>
                      </a:pPr>
                      <a:r>
                        <a:rPr lang="en-US" sz="2000" dirty="0" smtClean="0">
                          <a:effectLst/>
                        </a:rPr>
                        <a:t>Reportable </a:t>
                      </a:r>
                      <a:r>
                        <a:rPr lang="en-US" sz="2000" dirty="0">
                          <a:effectLst/>
                        </a:rPr>
                        <a:t>Activity Period is State Fiscal Year </a:t>
                      </a:r>
                      <a:endParaRPr lang="en-US" sz="2000" dirty="0" smtClean="0">
                        <a:effectLst/>
                      </a:endParaRPr>
                    </a:p>
                    <a:p>
                      <a:pPr marL="0" marR="0" algn="ctr">
                        <a:spcBef>
                          <a:spcPts val="0"/>
                        </a:spcBef>
                        <a:spcAft>
                          <a:spcPts val="0"/>
                        </a:spcAft>
                      </a:pPr>
                      <a:r>
                        <a:rPr lang="en-US" sz="2000" dirty="0" smtClean="0">
                          <a:effectLst/>
                        </a:rPr>
                        <a:t>(</a:t>
                      </a:r>
                      <a:r>
                        <a:rPr lang="en-US" sz="2000" dirty="0">
                          <a:effectLst/>
                        </a:rPr>
                        <a:t>July 1 – June 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r h="1863131">
                <a:tc>
                  <a:txBody>
                    <a:bodyPr/>
                    <a:lstStyle/>
                    <a:p>
                      <a:pPr marL="0" marR="0" algn="ctr">
                        <a:spcBef>
                          <a:spcPts val="0"/>
                        </a:spcBef>
                        <a:spcAft>
                          <a:spcPts val="0"/>
                        </a:spcAft>
                      </a:pPr>
                      <a:endParaRPr lang="en-US" sz="2000" b="0" dirty="0" smtClean="0">
                        <a:effectLst/>
                      </a:endParaRPr>
                    </a:p>
                    <a:p>
                      <a:pPr marL="0" marR="0" algn="ctr">
                        <a:spcBef>
                          <a:spcPts val="0"/>
                        </a:spcBef>
                        <a:spcAft>
                          <a:spcPts val="0"/>
                        </a:spcAft>
                      </a:pPr>
                      <a:endParaRPr lang="en-US" sz="2000" b="0" dirty="0" smtClean="0">
                        <a:effectLst/>
                      </a:endParaRPr>
                    </a:p>
                    <a:p>
                      <a:pPr marL="0" marR="0" algn="ctr">
                        <a:spcBef>
                          <a:spcPts val="0"/>
                        </a:spcBef>
                        <a:spcAft>
                          <a:spcPts val="0"/>
                        </a:spcAft>
                      </a:pPr>
                      <a:r>
                        <a:rPr lang="en-US" sz="2000" b="0" dirty="0" smtClean="0">
                          <a:effectLst/>
                        </a:rPr>
                        <a:t>The program revenues were collected </a:t>
                      </a:r>
                      <a:r>
                        <a:rPr lang="en-US" sz="2000" b="0" dirty="0">
                          <a:effectLst/>
                        </a:rPr>
                        <a:t>by the State from November 2017 to June 2018</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spcBef>
                          <a:spcPts val="0"/>
                        </a:spcBef>
                        <a:spcAft>
                          <a:spcPts val="0"/>
                        </a:spcAft>
                      </a:pPr>
                      <a:endParaRPr lang="en-US" sz="2000" dirty="0" smtClean="0">
                        <a:effectLst/>
                      </a:endParaRPr>
                    </a:p>
                    <a:p>
                      <a:pPr marL="0" marR="0" algn="ctr">
                        <a:spcBef>
                          <a:spcPts val="0"/>
                        </a:spcBef>
                        <a:spcAft>
                          <a:spcPts val="0"/>
                        </a:spcAft>
                      </a:pPr>
                      <a:r>
                        <a:rPr lang="en-US" sz="2000" dirty="0" smtClean="0">
                          <a:effectLst/>
                        </a:rPr>
                        <a:t>Expenditure </a:t>
                      </a:r>
                      <a:r>
                        <a:rPr lang="en-US" sz="2000" dirty="0">
                          <a:effectLst/>
                        </a:rPr>
                        <a:t>Activity: “Goods received, services rendered and invoiced, or work performed within the State fiscal year that incurred costs that are to be paid with RMRA Local Streets and Roads Program funds</a:t>
                      </a:r>
                      <a:r>
                        <a:rPr lang="en-US" sz="2000" dirty="0" smtClean="0">
                          <a:effectLst/>
                        </a:rPr>
                        <a:t>.”</a:t>
                      </a:r>
                    </a:p>
                    <a:p>
                      <a:pPr marL="0" marR="0" algn="ctr">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680578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34" y="78150"/>
            <a:ext cx="10515600" cy="1325563"/>
          </a:xfrm>
        </p:spPr>
        <p:txBody>
          <a:bodyPr/>
          <a:lstStyle/>
          <a:p>
            <a:r>
              <a:rPr lang="en-US" dirty="0" smtClean="0"/>
              <a:t>How Do I Find The FY 2017-18 </a:t>
            </a:r>
            <a:br>
              <a:rPr lang="en-US" dirty="0" smtClean="0"/>
            </a:br>
            <a:r>
              <a:rPr lang="en-US" dirty="0" smtClean="0"/>
              <a:t>Apportionment Amounts? </a:t>
            </a:r>
            <a:endParaRPr lang="en-US" dirty="0"/>
          </a:p>
        </p:txBody>
      </p:sp>
      <p:sp>
        <p:nvSpPr>
          <p:cNvPr id="3" name="Text Placeholder 2"/>
          <p:cNvSpPr>
            <a:spLocks noGrp="1"/>
          </p:cNvSpPr>
          <p:nvPr>
            <p:ph type="body" idx="1"/>
          </p:nvPr>
        </p:nvSpPr>
        <p:spPr/>
        <p:txBody>
          <a:bodyPr>
            <a:normAutofit/>
          </a:bodyPr>
          <a:lstStyle/>
          <a:p>
            <a:pPr algn="ctr"/>
            <a:r>
              <a:rPr lang="en-US" sz="3200" dirty="0" smtClean="0"/>
              <a:t>Counties Fiscal Year 2017-18</a:t>
            </a:r>
            <a:endParaRPr lang="en-US" sz="3200" dirty="0"/>
          </a:p>
        </p:txBody>
      </p:sp>
      <p:pic>
        <p:nvPicPr>
          <p:cNvPr id="8" name="Content Placeholder 7"/>
          <p:cNvPicPr>
            <a:picLocks noGrp="1" noChangeAspect="1"/>
          </p:cNvPicPr>
          <p:nvPr>
            <p:ph sz="half" idx="2"/>
          </p:nvPr>
        </p:nvPicPr>
        <p:blipFill>
          <a:blip r:embed="rId2"/>
          <a:stretch>
            <a:fillRect/>
          </a:stretch>
        </p:blipFill>
        <p:spPr>
          <a:xfrm>
            <a:off x="395655" y="2578644"/>
            <a:ext cx="5534880" cy="3611831"/>
          </a:xfrm>
          <a:prstGeom prst="rect">
            <a:avLst/>
          </a:prstGeom>
        </p:spPr>
      </p:pic>
      <p:pic>
        <p:nvPicPr>
          <p:cNvPr id="11" name="Content Placeholder 10"/>
          <p:cNvPicPr>
            <a:picLocks noGrp="1" noChangeAspect="1"/>
          </p:cNvPicPr>
          <p:nvPr>
            <p:ph sz="quarter" idx="4"/>
          </p:nvPr>
        </p:nvPicPr>
        <p:blipFill rotWithShape="1">
          <a:blip r:embed="rId3"/>
          <a:srcRect t="880"/>
          <a:stretch/>
        </p:blipFill>
        <p:spPr>
          <a:xfrm>
            <a:off x="6172199" y="2646947"/>
            <a:ext cx="5424853" cy="3506336"/>
          </a:xfrm>
          <a:prstGeom prst="rect">
            <a:avLst/>
          </a:prstGeom>
        </p:spPr>
      </p:pic>
      <p:sp>
        <p:nvSpPr>
          <p:cNvPr id="7" name="Slide Number Placeholder 6"/>
          <p:cNvSpPr>
            <a:spLocks noGrp="1"/>
          </p:cNvSpPr>
          <p:nvPr>
            <p:ph type="sldNum" sz="quarter" idx="12"/>
          </p:nvPr>
        </p:nvSpPr>
        <p:spPr>
          <a:xfrm>
            <a:off x="8612188" y="6356350"/>
            <a:ext cx="2743200" cy="365125"/>
          </a:xfrm>
        </p:spPr>
        <p:txBody>
          <a:bodyPr/>
          <a:lstStyle/>
          <a:p>
            <a:fld id="{EABB78A3-3326-4A8F-943A-61F07D5EC68A}" type="slidenum">
              <a:rPr lang="en-US" smtClean="0">
                <a:solidFill>
                  <a:prstClr val="black">
                    <a:tint val="75000"/>
                  </a:prstClr>
                </a:solidFill>
              </a:rPr>
              <a:pPr/>
              <a:t>8</a:t>
            </a:fld>
            <a:endParaRPr lang="en-US" dirty="0">
              <a:solidFill>
                <a:prstClr val="black">
                  <a:tint val="75000"/>
                </a:prstClr>
              </a:solidFill>
            </a:endParaRPr>
          </a:p>
        </p:txBody>
      </p:sp>
      <p:sp>
        <p:nvSpPr>
          <p:cNvPr id="10" name="Text Placeholder 2"/>
          <p:cNvSpPr>
            <a:spLocks noGrp="1"/>
          </p:cNvSpPr>
          <p:nvPr>
            <p:ph type="body" sz="quarter" idx="3"/>
          </p:nvPr>
        </p:nvSpPr>
        <p:spPr/>
        <p:txBody>
          <a:bodyPr>
            <a:normAutofit/>
          </a:bodyPr>
          <a:lstStyle/>
          <a:p>
            <a:pPr algn="ctr"/>
            <a:r>
              <a:rPr lang="en-US" sz="3200" dirty="0" smtClean="0"/>
              <a:t>Cities Fiscal Year 2017-18</a:t>
            </a:r>
            <a:endParaRPr lang="en-US" sz="3200" dirty="0"/>
          </a:p>
        </p:txBody>
      </p:sp>
      <p:sp>
        <p:nvSpPr>
          <p:cNvPr id="12" name="TextBox 11"/>
          <p:cNvSpPr txBox="1"/>
          <p:nvPr/>
        </p:nvSpPr>
        <p:spPr>
          <a:xfrm>
            <a:off x="6236006" y="6217463"/>
            <a:ext cx="5424854" cy="307777"/>
          </a:xfrm>
          <a:prstGeom prst="rect">
            <a:avLst/>
          </a:prstGeom>
          <a:noFill/>
        </p:spPr>
        <p:txBody>
          <a:bodyPr wrap="square" rtlCol="0">
            <a:spAutoFit/>
          </a:bodyPr>
          <a:lstStyle/>
          <a:p>
            <a:r>
              <a:rPr lang="en-US" sz="1400" dirty="0">
                <a:hlinkClick r:id="rId4"/>
              </a:rPr>
              <a:t>https://</a:t>
            </a:r>
            <a:r>
              <a:rPr lang="en-US" sz="1400" dirty="0" smtClean="0">
                <a:hlinkClick r:id="rId4"/>
              </a:rPr>
              <a:t>www.sco.ca.gov/Files-ARD-Payments/rmra_cities_ytd_1718.pdf</a:t>
            </a:r>
            <a:r>
              <a:rPr lang="en-US" sz="1400" dirty="0" smtClean="0"/>
              <a:t> </a:t>
            </a:r>
            <a:endParaRPr lang="en-US" sz="1400" dirty="0"/>
          </a:p>
        </p:txBody>
      </p:sp>
      <p:sp>
        <p:nvSpPr>
          <p:cNvPr id="13" name="TextBox 12"/>
          <p:cNvSpPr txBox="1"/>
          <p:nvPr/>
        </p:nvSpPr>
        <p:spPr>
          <a:xfrm>
            <a:off x="395654" y="6217463"/>
            <a:ext cx="5655713" cy="307777"/>
          </a:xfrm>
          <a:prstGeom prst="rect">
            <a:avLst/>
          </a:prstGeom>
          <a:noFill/>
        </p:spPr>
        <p:txBody>
          <a:bodyPr wrap="square" rtlCol="0">
            <a:spAutoFit/>
          </a:bodyPr>
          <a:lstStyle/>
          <a:p>
            <a:r>
              <a:rPr lang="en-US" sz="1400" dirty="0">
                <a:hlinkClick r:id="rId5"/>
              </a:rPr>
              <a:t>https://</a:t>
            </a:r>
            <a:r>
              <a:rPr lang="en-US" sz="1400" dirty="0" smtClean="0">
                <a:hlinkClick r:id="rId5"/>
              </a:rPr>
              <a:t>www.sco.ca.gov/Files-ARD-Payments/rmra_counties_ytd_1718.pdf</a:t>
            </a:r>
            <a:r>
              <a:rPr lang="en-US" sz="1400" dirty="0" smtClean="0"/>
              <a:t> </a:t>
            </a:r>
            <a:endParaRPr lang="en-US" sz="1400" dirty="0"/>
          </a:p>
        </p:txBody>
      </p:sp>
    </p:spTree>
    <p:extLst>
      <p:ext uri="{BB962C8B-B14F-4D97-AF65-F5344CB8AC3E}">
        <p14:creationId xmlns:p14="http://schemas.microsoft.com/office/powerpoint/2010/main" val="3225379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30" t="5701" r="230" b="-1000"/>
          <a:stretch/>
        </p:blipFill>
        <p:spPr>
          <a:xfrm>
            <a:off x="1159496" y="1439508"/>
            <a:ext cx="8187032" cy="4176074"/>
          </a:xfrm>
          <a:prstGeom prst="rect">
            <a:avLst/>
          </a:prstGeom>
        </p:spPr>
      </p:pic>
      <p:sp>
        <p:nvSpPr>
          <p:cNvPr id="2" name="Title 1"/>
          <p:cNvSpPr>
            <a:spLocks noGrp="1"/>
          </p:cNvSpPr>
          <p:nvPr>
            <p:ph type="title"/>
          </p:nvPr>
        </p:nvSpPr>
        <p:spPr>
          <a:xfrm>
            <a:off x="332014" y="179231"/>
            <a:ext cx="8416332" cy="1192369"/>
          </a:xfrm>
        </p:spPr>
        <p:txBody>
          <a:bodyPr/>
          <a:lstStyle/>
          <a:p>
            <a:r>
              <a:rPr lang="en-US" dirty="0" smtClean="0"/>
              <a:t>Using the Sample Worksheet</a:t>
            </a:r>
            <a:endParaRPr lang="en-US" dirty="0"/>
          </a:p>
        </p:txBody>
      </p:sp>
      <p:sp>
        <p:nvSpPr>
          <p:cNvPr id="3" name="Slide Number Placeholder 2"/>
          <p:cNvSpPr>
            <a:spLocks noGrp="1"/>
          </p:cNvSpPr>
          <p:nvPr>
            <p:ph type="sldNum" sz="quarter" idx="12"/>
          </p:nvPr>
        </p:nvSpPr>
        <p:spPr/>
        <p:txBody>
          <a:bodyPr/>
          <a:lstStyle/>
          <a:p>
            <a:fld id="{EABB78A3-3326-4A8F-943A-61F07D5EC68A}" type="slidenum">
              <a:rPr lang="en-US" smtClean="0">
                <a:solidFill>
                  <a:prstClr val="black">
                    <a:tint val="75000"/>
                  </a:prstClr>
                </a:solidFill>
              </a:rPr>
              <a:pPr/>
              <a:t>9</a:t>
            </a:fld>
            <a:endParaRPr lang="en-US" dirty="0">
              <a:solidFill>
                <a:prstClr val="black">
                  <a:tint val="75000"/>
                </a:prstClr>
              </a:solidFill>
            </a:endParaRPr>
          </a:p>
        </p:txBody>
      </p:sp>
      <p:sp>
        <p:nvSpPr>
          <p:cNvPr id="4" name="TextBox 3"/>
          <p:cNvSpPr txBox="1"/>
          <p:nvPr/>
        </p:nvSpPr>
        <p:spPr>
          <a:xfrm>
            <a:off x="-73226" y="5615582"/>
            <a:ext cx="11250385" cy="923330"/>
          </a:xfrm>
          <a:prstGeom prst="rect">
            <a:avLst/>
          </a:prstGeom>
          <a:noFill/>
        </p:spPr>
        <p:txBody>
          <a:bodyPr wrap="square" rtlCol="0">
            <a:spAutoFit/>
          </a:bodyPr>
          <a:lstStyle/>
          <a:p>
            <a:pPr algn="ctr"/>
            <a:r>
              <a:rPr lang="en-US" dirty="0" smtClean="0"/>
              <a:t>Using the 2017-18 Proposed Project List, Apportionment Data, Project Status, and Expenditure Information each Jurisdiction can begin collecting the baseline information needed for the expenditure report using the sample collection sheet we have provided. If you would like one please email </a:t>
            </a:r>
            <a:r>
              <a:rPr lang="en-US" dirty="0" smtClean="0">
                <a:hlinkClick r:id="rId4"/>
              </a:rPr>
              <a:t>LSR@catc.ca.gov</a:t>
            </a:r>
            <a:r>
              <a:rPr lang="en-US" dirty="0"/>
              <a:t>.</a:t>
            </a:r>
          </a:p>
        </p:txBody>
      </p:sp>
    </p:spTree>
    <p:extLst>
      <p:ext uri="{BB962C8B-B14F-4D97-AF65-F5344CB8AC3E}">
        <p14:creationId xmlns:p14="http://schemas.microsoft.com/office/powerpoint/2010/main" val="135226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9.17 Exp Reporting Webina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9.17 Exp Reporting Webinar</Template>
  <TotalTime>0</TotalTime>
  <Words>3766</Words>
  <Application>Microsoft Office PowerPoint</Application>
  <PresentationFormat>Custom</PresentationFormat>
  <Paragraphs>371</Paragraphs>
  <Slides>45</Slides>
  <Notes>32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9.17 Exp Reporting Webinar</vt:lpstr>
      <vt:lpstr>Annual Expenditure Report – Online Troubleshooting Local Streets and Roads Funding Program   </vt:lpstr>
      <vt:lpstr>Webinar Objectives</vt:lpstr>
      <vt:lpstr>Local Streets and Roads Funding Program –  Annual Reporting Requirements</vt:lpstr>
      <vt:lpstr>Local Streets and Roads Program  Cycle 1 (Fiscal Year 2017-18)</vt:lpstr>
      <vt:lpstr>Reporting Tools and Guides</vt:lpstr>
      <vt:lpstr>What Should I Do Before I Begin The Report? </vt:lpstr>
      <vt:lpstr>What Is The Reporting Criteria? </vt:lpstr>
      <vt:lpstr>How Do I Find The FY 2017-18  Apportionment Amounts? </vt:lpstr>
      <vt:lpstr>Using the Sample Worksheet</vt:lpstr>
      <vt:lpstr>Using the Sample Worksheet</vt:lpstr>
      <vt:lpstr>Reporting Criteria –  Completed Projects (Only)</vt:lpstr>
      <vt:lpstr>Reporting Criteria –  In Progress Projects (Only) </vt:lpstr>
      <vt:lpstr>Reporting Criteria –  All Other Projects Originally Listed</vt:lpstr>
      <vt:lpstr>How Do I Access The System?</vt:lpstr>
      <vt:lpstr>I am Having Issues Logging In!</vt:lpstr>
      <vt:lpstr>My Report From FY 2017-18 Is Locked!</vt:lpstr>
      <vt:lpstr>How do I Create and Manage the Expenditure Report? </vt:lpstr>
      <vt:lpstr>I Selected “Manage Expenditure Reports” and There is Nothing There?</vt:lpstr>
      <vt:lpstr>New Expenditure Report –  Intake Information</vt:lpstr>
      <vt:lpstr>Does The Amount Need To Be Exact For The Apportionments?</vt:lpstr>
      <vt:lpstr>I Keep Getting An Error Notice That My Expended RMRA Doesn’t Match, but We Didn’t Spend Anything? </vt:lpstr>
      <vt:lpstr>Automated Expenditure Error Notice – Based on Apportionment</vt:lpstr>
      <vt:lpstr>Why Do I Need To Provide A Summary, What Is It For? </vt:lpstr>
      <vt:lpstr>Project Reporting – After Successfully Creating your Expenditure Report</vt:lpstr>
      <vt:lpstr>Project Reporting Actions –  What should I choose? </vt:lpstr>
      <vt:lpstr>Project Reporting – Split Example</vt:lpstr>
      <vt:lpstr>Consolidate/Group Projects</vt:lpstr>
      <vt:lpstr>I Was In The Create Reportable Project Page And Closed/Timed Out Before Saving! </vt:lpstr>
      <vt:lpstr>I Saved My Reportable Project But It Isn’t Showing Up In My Manage Expenditure Reports Page List And I Cant Access It In The Project List? </vt:lpstr>
      <vt:lpstr>Incomplete Reportable Project</vt:lpstr>
      <vt:lpstr>How Do I Know What Priority Status To Choose? </vt:lpstr>
      <vt:lpstr>I Can Only Enter Whole Numbers In The Outputs/Outcomes “Miles” Fields? </vt:lpstr>
      <vt:lpstr>I Need To Edit My Reporting Action (Delete, Add, Etc.) How Can I Do That?  </vt:lpstr>
      <vt:lpstr>I Can’t Tell If My Report Was Submitted?</vt:lpstr>
      <vt:lpstr>How Do I Know The Status Of My Expenditure Report?  </vt:lpstr>
      <vt:lpstr>How Can I Find The List Of Just The “Reportable Projects” Not All The Ones I Consolidated? </vt:lpstr>
      <vt:lpstr>Annual Project Expenditure Report –  Q &amp; A</vt:lpstr>
      <vt:lpstr>Annual Project Expenditure Report –  Q &amp; A</vt:lpstr>
      <vt:lpstr>Annual Project Expenditure Report –  Q &amp; A</vt:lpstr>
      <vt:lpstr>Annual Project Expenditure Report –  Q &amp; A</vt:lpstr>
      <vt:lpstr>Annual Project Expenditure Report –  Q &amp; A</vt:lpstr>
      <vt:lpstr>State Controller’ Office - Contacts</vt:lpstr>
      <vt:lpstr>Additional Resources</vt:lpstr>
      <vt:lpstr>Additional Resources</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Expenditure Report – Online Troubleshooting Local Streets and Roads Funding Program   </dc:title>
  <dc:creator>Geoffrey Neill</dc:creator>
  <cp:lastModifiedBy>Geoffrey Neill</cp:lastModifiedBy>
  <cp:revision>1</cp:revision>
  <cp:lastPrinted>2018-07-25T15:20:29Z</cp:lastPrinted>
  <dcterms:created xsi:type="dcterms:W3CDTF">2018-09-17T16:24:55Z</dcterms:created>
  <dcterms:modified xsi:type="dcterms:W3CDTF">2018-09-17T16:25:16Z</dcterms:modified>
</cp:coreProperties>
</file>