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7" r:id="rId8"/>
    <p:sldId id="261" r:id="rId9"/>
    <p:sldId id="262" r:id="rId10"/>
    <p:sldId id="265" r:id="rId11"/>
    <p:sldId id="266" r:id="rId12"/>
    <p:sldId id="263" r:id="rId13"/>
    <p:sldId id="268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829A2-3593-4513-AAF0-687E0385E3BA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E2E74-BC04-45A0-B535-76DA5786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E2E74-BC04-45A0-B535-76DA57862E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8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8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85DCD-9D88-42F9-B5E1-97ABE1B9151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93CF-6AD3-497D-9588-9725DAB2E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78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lee@countie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Transportation Funding Deal </a:t>
            </a:r>
            <a:r>
              <a:rPr lang="en-US" b="1" dirty="0" smtClean="0"/>
              <a:t>Explained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Lee</a:t>
            </a:r>
          </a:p>
          <a:p>
            <a:r>
              <a:rPr lang="en-US" dirty="0" smtClean="0"/>
              <a:t>CSAC Legislative Analyst</a:t>
            </a:r>
          </a:p>
          <a:p>
            <a:r>
              <a:rPr lang="en-US" dirty="0" smtClean="0"/>
              <a:t>April 28,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81600"/>
            <a:ext cx="1750636" cy="152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40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projects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Eligible projects include</a:t>
            </a:r>
            <a:r>
              <a:rPr lang="en-US" dirty="0"/>
              <a:t>, </a:t>
            </a:r>
            <a:r>
              <a:rPr lang="en-US" i="1" dirty="0"/>
              <a:t>but are not limited </a:t>
            </a:r>
            <a:r>
              <a:rPr lang="en-US" i="1" dirty="0" smtClean="0"/>
              <a:t>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road </a:t>
            </a:r>
            <a:r>
              <a:rPr lang="en-US" dirty="0"/>
              <a:t>maintenance and rehabilitation; </a:t>
            </a:r>
            <a:endParaRPr lang="en-US" dirty="0" smtClean="0"/>
          </a:p>
          <a:p>
            <a:pPr lvl="1"/>
            <a:r>
              <a:rPr lang="en-US" dirty="0" smtClean="0"/>
              <a:t>safety </a:t>
            </a:r>
            <a:r>
              <a:rPr lang="en-US" dirty="0"/>
              <a:t>projects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railroad </a:t>
            </a:r>
            <a:r>
              <a:rPr lang="en-US" dirty="0"/>
              <a:t>grade separations; </a:t>
            </a:r>
            <a:endParaRPr lang="en-US" dirty="0" smtClean="0"/>
          </a:p>
          <a:p>
            <a:pPr lvl="1"/>
            <a:r>
              <a:rPr lang="en-US" dirty="0" smtClean="0"/>
              <a:t>complete </a:t>
            </a:r>
            <a:r>
              <a:rPr lang="en-US" dirty="0"/>
              <a:t>street components, including active </a:t>
            </a:r>
            <a:r>
              <a:rPr lang="en-US" dirty="0" smtClean="0"/>
              <a:t>transportation, bike/</a:t>
            </a:r>
            <a:r>
              <a:rPr lang="en-US" dirty="0" err="1" smtClean="0"/>
              <a:t>ped</a:t>
            </a:r>
            <a:r>
              <a:rPr lang="en-US" dirty="0" smtClean="0"/>
              <a:t>, </a:t>
            </a:r>
            <a:r>
              <a:rPr lang="en-US" dirty="0"/>
              <a:t>transit facilities, </a:t>
            </a:r>
            <a:r>
              <a:rPr lang="en-US" dirty="0" smtClean="0"/>
              <a:t>drainage, </a:t>
            </a:r>
            <a:r>
              <a:rPr lang="en-US" dirty="0"/>
              <a:t>and </a:t>
            </a:r>
            <a:r>
              <a:rPr lang="en-US" dirty="0" err="1"/>
              <a:t>stormwater</a:t>
            </a:r>
            <a:r>
              <a:rPr lang="en-US" dirty="0"/>
              <a:t> capture </a:t>
            </a:r>
            <a:r>
              <a:rPr lang="en-US" dirty="0" smtClean="0"/>
              <a:t>projects; </a:t>
            </a:r>
          </a:p>
          <a:p>
            <a:pPr lvl="1"/>
            <a:r>
              <a:rPr lang="en-US" dirty="0" smtClean="0"/>
              <a:t>traffic </a:t>
            </a:r>
            <a:r>
              <a:rPr lang="en-US" dirty="0"/>
              <a:t>control devices; </a:t>
            </a:r>
            <a:endParaRPr lang="en-US" dirty="0" smtClean="0"/>
          </a:p>
          <a:p>
            <a:pPr lvl="1"/>
            <a:r>
              <a:rPr lang="en-US" dirty="0" smtClean="0"/>
              <a:t>match for state/federal </a:t>
            </a:r>
            <a:r>
              <a:rPr lang="en-US" dirty="0"/>
              <a:t>funds </a:t>
            </a:r>
            <a:r>
              <a:rPr lang="en-US" dirty="0" smtClean="0"/>
              <a:t>for eligible </a:t>
            </a:r>
            <a:r>
              <a:rPr lang="en-US" dirty="0"/>
              <a:t>projects. </a:t>
            </a:r>
            <a:endParaRPr lang="en-US" dirty="0" smtClean="0"/>
          </a:p>
          <a:p>
            <a:r>
              <a:rPr lang="en-US" i="1" dirty="0" smtClean="0"/>
              <a:t>Streets </a:t>
            </a:r>
            <a:r>
              <a:rPr lang="en-US" i="1" dirty="0"/>
              <a:t>and Highways Code Section 2030(b)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my roads are in good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May spend RMRA </a:t>
            </a:r>
            <a:r>
              <a:rPr lang="en-US" dirty="0"/>
              <a:t>funds </a:t>
            </a:r>
            <a:r>
              <a:rPr lang="en-US" dirty="0" smtClean="0"/>
              <a:t>on other transportation </a:t>
            </a:r>
            <a:r>
              <a:rPr lang="en-US" dirty="0"/>
              <a:t>priorities </a:t>
            </a:r>
            <a:r>
              <a:rPr lang="en-US" dirty="0" smtClean="0"/>
              <a:t>if average PCI meets </a:t>
            </a:r>
            <a:r>
              <a:rPr lang="en-US" dirty="0"/>
              <a:t>or exceeds </a:t>
            </a:r>
            <a:r>
              <a:rPr lang="en-US" dirty="0" smtClean="0"/>
              <a:t>80 (</a:t>
            </a:r>
            <a:r>
              <a:rPr lang="en-US" i="1" dirty="0" smtClean="0"/>
              <a:t>Streets and Highways Code Section 2037)</a:t>
            </a:r>
            <a:endParaRPr lang="en-US" dirty="0" smtClean="0"/>
          </a:p>
          <a:p>
            <a:pPr lvl="0"/>
            <a:r>
              <a:rPr lang="en-US" dirty="0" smtClean="0"/>
              <a:t>Constitutional limitations apply: “Research, planning, construction, improvement, maintenance, and operation of public streets and highways” and related </a:t>
            </a:r>
            <a:r>
              <a:rPr lang="en-US" dirty="0" err="1" smtClean="0"/>
              <a:t>nonmotrized</a:t>
            </a:r>
            <a:r>
              <a:rPr lang="en-US" dirty="0" smtClean="0"/>
              <a:t> facilities for </a:t>
            </a:r>
            <a:r>
              <a:rPr lang="en-US" dirty="0" err="1" smtClean="0"/>
              <a:t>nonmotorized</a:t>
            </a:r>
            <a:r>
              <a:rPr lang="en-US" dirty="0" smtClean="0"/>
              <a:t> traffic </a:t>
            </a:r>
            <a:br>
              <a:rPr lang="en-US" dirty="0" smtClean="0"/>
            </a:br>
            <a:r>
              <a:rPr lang="en-US" i="1" dirty="0" smtClean="0"/>
              <a:t>(Art. XIX, Sec. 2(a))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987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reporting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</a:t>
            </a:r>
            <a:r>
              <a:rPr lang="en-US" dirty="0" smtClean="0"/>
              <a:t>ist of projects proposed to be funded each year to California Transportation Commission</a:t>
            </a:r>
          </a:p>
          <a:p>
            <a:r>
              <a:rPr lang="en-US" dirty="0" smtClean="0"/>
              <a:t>List must be pursuant to an adopted budget approved at a public meeting</a:t>
            </a:r>
          </a:p>
          <a:p>
            <a:r>
              <a:rPr lang="en-US" dirty="0" smtClean="0"/>
              <a:t>List shall not limit flexible use of funds, provided that projects are eligible </a:t>
            </a:r>
          </a:p>
          <a:p>
            <a:r>
              <a:rPr lang="en-US" dirty="0" smtClean="0"/>
              <a:t>Must </a:t>
            </a:r>
            <a:r>
              <a:rPr lang="en-US" dirty="0"/>
              <a:t>include </a:t>
            </a:r>
            <a:r>
              <a:rPr lang="en-US" dirty="0" smtClean="0"/>
              <a:t>description </a:t>
            </a:r>
            <a:r>
              <a:rPr lang="en-US" dirty="0"/>
              <a:t>and the location of each proposed project, </a:t>
            </a:r>
            <a:r>
              <a:rPr lang="en-US" dirty="0" smtClean="0"/>
              <a:t>schedule </a:t>
            </a:r>
            <a:r>
              <a:rPr lang="en-US" dirty="0"/>
              <a:t>for </a:t>
            </a:r>
            <a:r>
              <a:rPr lang="en-US" dirty="0" smtClean="0"/>
              <a:t>completion</a:t>
            </a:r>
            <a:r>
              <a:rPr lang="en-US" dirty="0"/>
              <a:t>, and </a:t>
            </a:r>
            <a:r>
              <a:rPr lang="en-US" dirty="0" smtClean="0"/>
              <a:t>estimated </a:t>
            </a:r>
            <a:r>
              <a:rPr lang="en-US" dirty="0"/>
              <a:t>useful life of </a:t>
            </a:r>
            <a:r>
              <a:rPr lang="en-US" dirty="0" smtClean="0"/>
              <a:t>improvement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9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Upon </a:t>
            </a:r>
            <a:r>
              <a:rPr lang="en-US" dirty="0"/>
              <a:t>expending RMRA funds, </a:t>
            </a:r>
            <a:r>
              <a:rPr lang="en-US" dirty="0" smtClean="0"/>
              <a:t>must submit </a:t>
            </a:r>
            <a:r>
              <a:rPr lang="en-US" dirty="0"/>
              <a:t>documentation to the CTC </a:t>
            </a:r>
            <a:endParaRPr lang="en-US" dirty="0" smtClean="0"/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and location of each completed </a:t>
            </a:r>
            <a:r>
              <a:rPr lang="en-US" dirty="0" smtClean="0"/>
              <a:t>project,</a:t>
            </a:r>
          </a:p>
          <a:p>
            <a:pPr lvl="1"/>
            <a:r>
              <a:rPr lang="en-US" dirty="0" smtClean="0"/>
              <a:t>Amount </a:t>
            </a:r>
            <a:r>
              <a:rPr lang="en-US" dirty="0"/>
              <a:t>of funds expended on the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Completion date </a:t>
            </a:r>
            <a:r>
              <a:rPr lang="en-US" dirty="0"/>
              <a:t>and the estimated useful life of the </a:t>
            </a:r>
            <a:r>
              <a:rPr lang="en-US" dirty="0" smtClean="0"/>
              <a:t>improvement </a:t>
            </a:r>
            <a:endParaRPr lang="en-US" dirty="0"/>
          </a:p>
          <a:p>
            <a:r>
              <a:rPr lang="en-US" i="1" dirty="0" smtClean="0"/>
              <a:t>Streets </a:t>
            </a:r>
            <a:r>
              <a:rPr lang="en-US" i="1" dirty="0"/>
              <a:t>and Highways Code Section 2034(a)(2)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4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Chris Lee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CSAC Legislative Analyst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clee@counties.org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916-650-8180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 (Beall)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$5.2 billion/year in new revenue – no sunset</a:t>
            </a:r>
          </a:p>
          <a:p>
            <a:r>
              <a:rPr lang="en-US" dirty="0" smtClean="0"/>
              <a:t>Approved by Legislature on April 6</a:t>
            </a:r>
          </a:p>
          <a:p>
            <a:r>
              <a:rPr lang="en-US" dirty="0" smtClean="0"/>
              <a:t>Governor Brown will sign today</a:t>
            </a:r>
          </a:p>
          <a:p>
            <a:r>
              <a:rPr lang="en-US" dirty="0" smtClean="0"/>
              <a:t>Accompanied by ACA 5 (Frazier), which provides constitutional protections for revenues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0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taxes were part of the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12-cent gas excise tax increase</a:t>
            </a:r>
          </a:p>
          <a:p>
            <a:r>
              <a:rPr lang="en-US" dirty="0" smtClean="0"/>
              <a:t>Reset price-based excise tax at 17.3 cents</a:t>
            </a:r>
          </a:p>
          <a:p>
            <a:r>
              <a:rPr lang="en-US" dirty="0" smtClean="0"/>
              <a:t>20-cent diesel excise tax increase</a:t>
            </a:r>
          </a:p>
          <a:p>
            <a:r>
              <a:rPr lang="en-US" dirty="0" smtClean="0"/>
              <a:t>4% diesel sales tax increase</a:t>
            </a:r>
          </a:p>
          <a:p>
            <a:r>
              <a:rPr lang="en-US" dirty="0" smtClean="0"/>
              <a:t>$25-$175 annual “transportation improvement fee” based on vehicle value</a:t>
            </a:r>
          </a:p>
          <a:p>
            <a:r>
              <a:rPr lang="en-US" dirty="0" smtClean="0"/>
              <a:t>$100 annual zero emissions vehicle fee</a:t>
            </a:r>
          </a:p>
          <a:p>
            <a:r>
              <a:rPr lang="en-US" dirty="0" smtClean="0"/>
              <a:t>CPI adjustments on excise taxes/fees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3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revenues be phased-in?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/>
              <a:t>fuel taxes begin in November </a:t>
            </a:r>
            <a:r>
              <a:rPr lang="en-US" dirty="0" smtClean="0"/>
              <a:t>2017</a:t>
            </a:r>
            <a:endParaRPr lang="en-US" dirty="0"/>
          </a:p>
          <a:p>
            <a:r>
              <a:rPr lang="en-US" dirty="0"/>
              <a:t>The  value-based transportation improvement fee begins in Spring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/>
              <a:t>The price-based excise tax will be reset </a:t>
            </a:r>
            <a:r>
              <a:rPr lang="en-US" dirty="0" smtClean="0"/>
              <a:t>July 1, 2019</a:t>
            </a:r>
          </a:p>
          <a:p>
            <a:r>
              <a:rPr lang="en-US" dirty="0" smtClean="0"/>
              <a:t>New </a:t>
            </a:r>
            <a:r>
              <a:rPr lang="en-US" dirty="0"/>
              <a:t>Zero Emissions Vehicles will begin to pay an additional registration fee for road maintenance </a:t>
            </a:r>
            <a:r>
              <a:rPr lang="en-US" dirty="0" smtClean="0"/>
              <a:t>in 2020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1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funding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$1.5 billion for state highways </a:t>
            </a:r>
          </a:p>
          <a:p>
            <a:pPr lvl="0"/>
            <a:r>
              <a:rPr lang="en-US" sz="2000" dirty="0"/>
              <a:t>$1.5 billion for local roads</a:t>
            </a:r>
          </a:p>
          <a:p>
            <a:pPr lvl="0"/>
            <a:r>
              <a:rPr lang="en-US" sz="2000" dirty="0"/>
              <a:t>$750 million for transit operations and capital </a:t>
            </a:r>
          </a:p>
          <a:p>
            <a:pPr lvl="0"/>
            <a:r>
              <a:rPr lang="en-US" sz="2000" dirty="0"/>
              <a:t>$685 million in loan repayments </a:t>
            </a:r>
          </a:p>
          <a:p>
            <a:pPr lvl="0"/>
            <a:r>
              <a:rPr lang="en-US" sz="2000" dirty="0"/>
              <a:t>$400 million for state bridges </a:t>
            </a:r>
          </a:p>
          <a:p>
            <a:pPr lvl="0"/>
            <a:r>
              <a:rPr lang="en-US" sz="2000" dirty="0"/>
              <a:t>$300 million for goods movement/freight projects </a:t>
            </a:r>
          </a:p>
          <a:p>
            <a:pPr lvl="0"/>
            <a:r>
              <a:rPr lang="en-US" sz="2000" dirty="0"/>
              <a:t>$250 million for the new “Solutions for Congested Corridors” program</a:t>
            </a:r>
          </a:p>
          <a:p>
            <a:pPr lvl="0"/>
            <a:r>
              <a:rPr lang="en-US" sz="2000" dirty="0"/>
              <a:t>$200 million for state-local partnership</a:t>
            </a:r>
          </a:p>
          <a:p>
            <a:pPr lvl="0"/>
            <a:r>
              <a:rPr lang="en-US" sz="2000" dirty="0"/>
              <a:t>$100 million for the Active Transportation grants</a:t>
            </a:r>
          </a:p>
          <a:p>
            <a:pPr lvl="0"/>
            <a:r>
              <a:rPr lang="en-US" sz="2000" dirty="0"/>
              <a:t>$25 million for Freeway Service Patrol </a:t>
            </a:r>
          </a:p>
          <a:p>
            <a:pPr lvl="0"/>
            <a:r>
              <a:rPr lang="en-US" sz="2000" dirty="0"/>
              <a:t>$25 million for local planning grants </a:t>
            </a:r>
          </a:p>
          <a:p>
            <a:pPr lvl="0"/>
            <a:r>
              <a:rPr lang="en-US" sz="2000" dirty="0"/>
              <a:t>$7 million for UC and CSU Transportation </a:t>
            </a:r>
            <a:r>
              <a:rPr lang="en-US" sz="2000" dirty="0" smtClean="0"/>
              <a:t>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039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revenues flow to counties?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 Maintenance and Rehabilitation Account </a:t>
            </a:r>
          </a:p>
          <a:p>
            <a:pPr lvl="1"/>
            <a:r>
              <a:rPr lang="en-US" dirty="0" smtClean="0"/>
              <a:t>New gas tax, transportation improvement fee, and part of diesel excise tax</a:t>
            </a:r>
            <a:endParaRPr lang="en-US" dirty="0"/>
          </a:p>
          <a:p>
            <a:r>
              <a:rPr lang="en-US" dirty="0" smtClean="0"/>
              <a:t>50% state, 50% local</a:t>
            </a:r>
          </a:p>
          <a:p>
            <a:r>
              <a:rPr lang="en-US" dirty="0" smtClean="0"/>
              <a:t>Local share split evenly between cities and counties</a:t>
            </a:r>
          </a:p>
          <a:p>
            <a:r>
              <a:rPr lang="en-US" dirty="0" smtClean="0"/>
              <a:t>County revenues by SHC Section 2103 formula</a:t>
            </a:r>
          </a:p>
          <a:p>
            <a:pPr lvl="1"/>
            <a:r>
              <a:rPr lang="en-US" dirty="0" smtClean="0"/>
              <a:t>75% on registered vehicles; 25% on road mileage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7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85" y="762000"/>
            <a:ext cx="8010715" cy="5638800"/>
          </a:xfrm>
        </p:spPr>
      </p:pic>
    </p:spTree>
    <p:extLst>
      <p:ext uri="{BB962C8B-B14F-4D97-AF65-F5344CB8AC3E}">
        <p14:creationId xmlns:p14="http://schemas.microsoft.com/office/powerpoint/2010/main" val="354170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Funding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Transportation Program – existing program</a:t>
            </a:r>
          </a:p>
          <a:p>
            <a:r>
              <a:rPr lang="en-US" dirty="0" smtClean="0"/>
              <a:t>State-Local Partnership – new guidelines</a:t>
            </a:r>
          </a:p>
          <a:p>
            <a:r>
              <a:rPr lang="en-US" dirty="0" smtClean="0"/>
              <a:t>Congested Corridors Program – new program</a:t>
            </a:r>
          </a:p>
          <a:p>
            <a:r>
              <a:rPr lang="en-US" dirty="0" smtClean="0"/>
              <a:t>Goods Movement Program – new guidelines</a:t>
            </a:r>
          </a:p>
          <a:p>
            <a:r>
              <a:rPr lang="en-US" dirty="0" smtClean="0"/>
              <a:t>Local Planning – guidelines to be developed</a:t>
            </a:r>
          </a:p>
          <a:p>
            <a:r>
              <a:rPr lang="en-US" dirty="0" smtClean="0"/>
              <a:t>May CA Transportation Commission meeting will include guideline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4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county projects are eligible?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Road Maintenance and Rehabilitation Funding “shall be prioritized for expenditure on basic road maintenance and road rehabilitation projects, and on critical safety projects.” </a:t>
            </a:r>
            <a:r>
              <a:rPr lang="en-US" i="1" dirty="0"/>
              <a:t>Streets and Highways Code Section 2030(a)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605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Transportation Funding Deal Explained</vt:lpstr>
      <vt:lpstr>SB 1 (Beall)</vt:lpstr>
      <vt:lpstr>What taxes were part of the deal?</vt:lpstr>
      <vt:lpstr>How will revenues be phased-in?</vt:lpstr>
      <vt:lpstr>Where does the funding go?</vt:lpstr>
      <vt:lpstr>Which revenues flow to counties?</vt:lpstr>
      <vt:lpstr>PowerPoint Presentation</vt:lpstr>
      <vt:lpstr>Competitive Funding Opportunities</vt:lpstr>
      <vt:lpstr>What county projects are eligible?</vt:lpstr>
      <vt:lpstr>Eligible projects cont.</vt:lpstr>
      <vt:lpstr>What if my roads are in good shape?</vt:lpstr>
      <vt:lpstr>What are the reporting requirements?</vt:lpstr>
      <vt:lpstr>Reporting requirements cont.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Funding Deal Explained</dc:title>
  <dc:creator>Chris Lee</dc:creator>
  <cp:lastModifiedBy>Michael Sweet</cp:lastModifiedBy>
  <cp:revision>11</cp:revision>
  <dcterms:created xsi:type="dcterms:W3CDTF">2017-04-28T15:19:08Z</dcterms:created>
  <dcterms:modified xsi:type="dcterms:W3CDTF">2017-04-28T17:23:23Z</dcterms:modified>
</cp:coreProperties>
</file>